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1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tags/tag2.xml" ContentType="application/vnd.openxmlformats-officedocument.presentationml.tags+xml"/>
  <Override PartName="/ppt/notesSlides/notesSlide5.xml" ContentType="application/vnd.openxmlformats-officedocument.presentationml.notesSlide+xml"/>
  <Override PartName="/ppt/tags/tag3.xml" ContentType="application/vnd.openxmlformats-officedocument.presentationml.tags+xml"/>
  <Override PartName="/ppt/notesSlides/notesSlide6.xml" ContentType="application/vnd.openxmlformats-officedocument.presentationml.notesSlide+xml"/>
  <Override PartName="/ppt/tags/tag4.xml" ContentType="application/vnd.openxmlformats-officedocument.presentationml.tags+xml"/>
  <Override PartName="/ppt/notesSlides/notesSlide7.xml" ContentType="application/vnd.openxmlformats-officedocument.presentationml.notesSlide+xml"/>
  <Override PartName="/ppt/tags/tag5.xml" ContentType="application/vnd.openxmlformats-officedocument.presentationml.tags+xml"/>
  <Override PartName="/ppt/notesSlides/notesSlide8.xml" ContentType="application/vnd.openxmlformats-officedocument.presentationml.notesSlide+xml"/>
  <Override PartName="/ppt/tags/tag6.xml" ContentType="application/vnd.openxmlformats-officedocument.presentationml.tags+xml"/>
  <Override PartName="/ppt/notesSlides/notesSlide9.xml" ContentType="application/vnd.openxmlformats-officedocument.presentationml.notesSlide+xml"/>
  <Override PartName="/ppt/tags/tag7.xml" ContentType="application/vnd.openxmlformats-officedocument.presentationml.tags+xml"/>
  <Override PartName="/ppt/notesSlides/notesSlide10.xml" ContentType="application/vnd.openxmlformats-officedocument.presentationml.notesSlide+xml"/>
  <Override PartName="/ppt/tags/tag8.xml" ContentType="application/vnd.openxmlformats-officedocument.presentationml.tags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tags/tag9.xml" ContentType="application/vnd.openxmlformats-officedocument.presentationml.tags+xml"/>
  <Override PartName="/ppt/notesSlides/notesSlide13.xml" ContentType="application/vnd.openxmlformats-officedocument.presentationml.notesSlide+xml"/>
  <Override PartName="/ppt/tags/tag10.xml" ContentType="application/vnd.openxmlformats-officedocument.presentationml.tags+xml"/>
  <Override PartName="/ppt/notesSlides/notesSlide14.xml" ContentType="application/vnd.openxmlformats-officedocument.presentationml.notesSlide+xml"/>
  <Override PartName="/ppt/tags/tag11.xml" ContentType="application/vnd.openxmlformats-officedocument.presentationml.tags+xml"/>
  <Override PartName="/ppt/notesSlides/notesSlide15.xml" ContentType="application/vnd.openxmlformats-officedocument.presentationml.notesSlide+xml"/>
  <Override PartName="/ppt/tags/tag12.xml" ContentType="application/vnd.openxmlformats-officedocument.presentationml.tags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tags/tag13.xml" ContentType="application/vnd.openxmlformats-officedocument.presentationml.tags+xml"/>
  <Override PartName="/ppt/notesSlides/notesSlide20.xml" ContentType="application/vnd.openxmlformats-officedocument.presentationml.notesSlide+xml"/>
  <Override PartName="/ppt/tags/tag14.xml" ContentType="application/vnd.openxmlformats-officedocument.presentationml.tags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256" r:id="rId2"/>
    <p:sldId id="316" r:id="rId3"/>
    <p:sldId id="326" r:id="rId4"/>
    <p:sldId id="257" r:id="rId5"/>
    <p:sldId id="317" r:id="rId6"/>
    <p:sldId id="304" r:id="rId7"/>
    <p:sldId id="303" r:id="rId8"/>
    <p:sldId id="321" r:id="rId9"/>
    <p:sldId id="322" r:id="rId10"/>
    <p:sldId id="314" r:id="rId11"/>
    <p:sldId id="280" r:id="rId12"/>
    <p:sldId id="323" r:id="rId13"/>
    <p:sldId id="278" r:id="rId14"/>
    <p:sldId id="308" r:id="rId15"/>
    <p:sldId id="319" r:id="rId16"/>
    <p:sldId id="320" r:id="rId17"/>
    <p:sldId id="324" r:id="rId18"/>
    <p:sldId id="315" r:id="rId19"/>
    <p:sldId id="293" r:id="rId20"/>
    <p:sldId id="310" r:id="rId21"/>
    <p:sldId id="272" r:id="rId22"/>
    <p:sldId id="292" r:id="rId23"/>
    <p:sldId id="276" r:id="rId24"/>
    <p:sldId id="277" r:id="rId25"/>
    <p:sldId id="262" r:id="rId26"/>
    <p:sldId id="283" r:id="rId27"/>
    <p:sldId id="260" r:id="rId2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4681CA"/>
    <a:srgbClr val="586B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notesView">
  <p:normalViewPr>
    <p:restoredLeft sz="13083" autoAdjust="0"/>
    <p:restoredTop sz="99741" autoAdjust="0"/>
  </p:normalViewPr>
  <p:slideViewPr>
    <p:cSldViewPr snapToGrid="0" snapToObjects="1">
      <p:cViewPr>
        <p:scale>
          <a:sx n="100" d="100"/>
          <a:sy n="100" d="100"/>
        </p:scale>
        <p:origin x="-264" y="-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362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71" d="100"/>
          <a:sy n="71" d="100"/>
        </p:scale>
        <p:origin x="-2144" y="-10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handoutMaster" Target="handoutMasters/handoutMaster1.xml"/><Relationship Id="rId31" Type="http://schemas.openxmlformats.org/officeDocument/2006/relationships/printerSettings" Target="printerSettings/printerSettings1.bin"/><Relationship Id="rId32" Type="http://schemas.openxmlformats.org/officeDocument/2006/relationships/presProps" Target="pres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viewProps" Target="viewProps.xml"/><Relationship Id="rId34" Type="http://schemas.openxmlformats.org/officeDocument/2006/relationships/theme" Target="theme/theme1.xml"/><Relationship Id="rId3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553838-8B47-BF4C-84D7-BBDBEBAD9CF0}" type="datetimeFigureOut">
              <a:rPr lang="en-US" smtClean="0"/>
              <a:t>10/11/12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D1089F-D9B0-7341-B30F-54955FA307E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754208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6B0485-F323-AF4D-AA5F-E57593643A6F}" type="datetimeFigureOut">
              <a:rPr lang="en-US" smtClean="0"/>
              <a:t>10/11/12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FDE5E5-550A-DE42-AD60-FCC36B3F2E0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685695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FDE5E5-550A-DE42-AD60-FCC36B3F2E0D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497795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FDE5E5-550A-DE42-AD60-FCC36B3F2E0D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44001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FDE5E5-550A-DE42-AD60-FCC36B3F2E0D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461592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FDE5E5-550A-DE42-AD60-FCC36B3F2E0D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209256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FDE5E5-550A-DE42-AD60-FCC36B3F2E0D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618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FDE5E5-550A-DE42-AD60-FCC36B3F2E0D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640227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FDE5E5-550A-DE42-AD60-FCC36B3F2E0D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180282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FDE5E5-550A-DE42-AD60-FCC36B3F2E0D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386411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FDE5E5-550A-DE42-AD60-FCC36B3F2E0D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012590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FDE5E5-550A-DE42-AD60-FCC36B3F2E0D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91134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FDE5E5-550A-DE42-AD60-FCC36B3F2E0D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38185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FDE5E5-550A-DE42-AD60-FCC36B3F2E0D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592435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FDE5E5-550A-DE42-AD60-FCC36B3F2E0D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649100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FDE5E5-550A-DE42-AD60-FCC36B3F2E0D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869535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FDE5E5-550A-DE42-AD60-FCC36B3F2E0D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313984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FDE5E5-550A-DE42-AD60-FCC36B3F2E0D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444669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FDE5E5-550A-DE42-AD60-FCC36B3F2E0D}" type="slidenum">
              <a:rPr lang="en-US" smtClean="0"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496710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FDE5E5-550A-DE42-AD60-FCC36B3F2E0D}" type="slidenum">
              <a:rPr lang="en-US" smtClean="0"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810323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FDE5E5-550A-DE42-AD60-FCC36B3F2E0D}" type="slidenum">
              <a:rPr lang="en-US" smtClean="0"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9912191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FDE5E5-550A-DE42-AD60-FCC36B3F2E0D}" type="slidenum">
              <a:rPr lang="en-US" smtClean="0"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12357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FDE5E5-550A-DE42-AD60-FCC36B3F2E0D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02701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FDE5E5-550A-DE42-AD60-FCC36B3F2E0D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13363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FDE5E5-550A-DE42-AD60-FCC36B3F2E0D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18812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FDE5E5-550A-DE42-AD60-FCC36B3F2E0D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70152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FDE5E5-550A-DE42-AD60-FCC36B3F2E0D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911731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FDE5E5-550A-DE42-AD60-FCC36B3F2E0D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632351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FDE5E5-550A-DE42-AD60-FCC36B3F2E0D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32333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43650"/>
            <a:ext cx="2133600" cy="365125"/>
          </a:xfrm>
        </p:spPr>
        <p:txBody>
          <a:bodyPr/>
          <a:lstStyle/>
          <a:p>
            <a:r>
              <a:rPr lang="en-US" dirty="0" smtClean="0"/>
              <a:t>OSDI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C59E4-2FE4-564D-A950-09C870524D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9405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OSDI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C59E4-2FE4-564D-A950-09C870524D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88850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OSDI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C59E4-2FE4-564D-A950-09C870524D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46019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OSDI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C59E4-2FE4-564D-A950-09C870524D20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 descr="GLogo_flat_transparent_RGB_larger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955292" y="6356350"/>
            <a:ext cx="1264408" cy="4266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099712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OSDI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C59E4-2FE4-564D-A950-09C870524D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92849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OSDI 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C59E4-2FE4-564D-A950-09C870524D20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7" descr="GLogo_flat_transparent_RGB_larger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22392" y="6356350"/>
            <a:ext cx="1264408" cy="4266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514658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OSDI 2012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C59E4-2FE4-564D-A950-09C870524D20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0" name="Picture 9" descr="GLogo_flat_transparent_RGB_larger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57200" y="6358341"/>
            <a:ext cx="1264408" cy="4266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188390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OSDI 2012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C59E4-2FE4-564D-A950-09C870524D20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6" name="Picture 5" descr="GLogo_flat_transparent_RGB_larger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22392" y="6356350"/>
            <a:ext cx="1264408" cy="4266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202960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OSDI 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C59E4-2FE4-564D-A950-09C870524D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93057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OSDI 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C59E4-2FE4-564D-A950-09C870524D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92818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OSDI 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C59E4-2FE4-564D-A950-09C870524D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66518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8000">
              <a:schemeClr val="tx2">
                <a:lumMod val="75000"/>
              </a:schemeClr>
            </a:gs>
            <a:gs pos="100000">
              <a:schemeClr val="tx2">
                <a:lumMod val="60000"/>
                <a:lumOff val="40000"/>
              </a:schemeClr>
            </a:gs>
            <a:gs pos="0">
              <a:schemeClr val="bg1">
                <a:lumMod val="50000"/>
              </a:schemeClr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OSDI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2C59E4-2FE4-564D-A950-09C870524D2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65977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xmlns:p14="http://schemas.microsoft.com/office/powerpoint/2010/main" id="1" dur="indefinite" restart="never" nodeType="tmRoot"/>
      </p:par>
    </p:tnLst>
  </p:timing>
  <p:hf hdr="0" ft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rgbClr val="FFFF0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tags" Target="../tags/tag7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tags" Target="../tags/tag8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tags" Target="../tags/tag9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tags" Target="../tags/tag10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tags" Target="../tags/tag11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tags" Target="../tags/tag12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tags" Target="../tags/tag13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tags" Target="../tags/tag14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Relationship Id="rId3" Type="http://schemas.openxmlformats.org/officeDocument/2006/relationships/image" Target="../media/image2.emf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tags" Target="../tags/tag1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tags" Target="../tags/tag2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tags" Target="../tags/tag3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tags" Target="../tags/tag4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tags" Target="../tags/tag5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tags" Target="../tags/tag6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55725"/>
            <a:ext cx="7772400" cy="1470025"/>
          </a:xfrm>
        </p:spPr>
        <p:txBody>
          <a:bodyPr>
            <a:normAutofit/>
          </a:bodyPr>
          <a:lstStyle/>
          <a:p>
            <a:r>
              <a:rPr lang="en-US" dirty="0" smtClean="0"/>
              <a:t>Spanner: Google’s</a:t>
            </a:r>
            <a:br>
              <a:rPr lang="en-US" dirty="0" smtClean="0"/>
            </a:br>
            <a:r>
              <a:rPr lang="en-US" dirty="0" smtClean="0"/>
              <a:t>Globally-Distributed Database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314700"/>
            <a:ext cx="6400800" cy="23495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Wilson Hsieh 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representing a host of authors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OSDI 2012</a:t>
            </a:r>
          </a:p>
        </p:txBody>
      </p:sp>
      <p:pic>
        <p:nvPicPr>
          <p:cNvPr id="4" name="Picture 3" descr="GLogo_flat_transparent_RGB_large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952496" y="6113866"/>
            <a:ext cx="1264408" cy="4266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94261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849"/>
    </mc:Choice>
    <mc:Fallback xmlns="">
      <p:transition xmlns:p14="http://schemas.microsoft.com/office/powerpoint/2010/main" spd="slow" advTm="14849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2100" y="274638"/>
            <a:ext cx="85471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Synchronizing Snapshots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82600" y="2439989"/>
            <a:ext cx="8229600" cy="1665288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dirty="0" smtClean="0"/>
              <a:t>==	</a:t>
            </a:r>
          </a:p>
          <a:p>
            <a:pPr marL="0" indent="0" algn="ctr">
              <a:buNone/>
            </a:pPr>
            <a:r>
              <a:rPr lang="en-US" dirty="0" smtClean="0"/>
              <a:t>External Consistency:</a:t>
            </a:r>
          </a:p>
          <a:p>
            <a:pPr marL="57150" indent="0" algn="ctr">
              <a:buNone/>
            </a:pPr>
            <a:r>
              <a:rPr lang="en-US" dirty="0" smtClean="0"/>
              <a:t>Commit order respects global wall-time order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OSDI 2012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C59E4-2FE4-564D-A950-09C870524D20}" type="slidenum">
              <a:rPr lang="en-US" smtClean="0"/>
              <a:t>10</a:t>
            </a:fld>
            <a:endParaRPr lang="en-US" dirty="0"/>
          </a:p>
        </p:txBody>
      </p:sp>
      <p:sp>
        <p:nvSpPr>
          <p:cNvPr id="8" name="Content Placeholder 6"/>
          <p:cNvSpPr txBox="1">
            <a:spLocks/>
          </p:cNvSpPr>
          <p:nvPr/>
        </p:nvSpPr>
        <p:spPr>
          <a:xfrm>
            <a:off x="482600" y="4105277"/>
            <a:ext cx="8229600" cy="215582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7150" indent="0" algn="ctr">
              <a:buFont typeface="Arial"/>
              <a:buNone/>
            </a:pPr>
            <a:r>
              <a:rPr lang="en-US" dirty="0" smtClean="0"/>
              <a:t>==</a:t>
            </a:r>
          </a:p>
          <a:p>
            <a:pPr marL="57150" indent="0" algn="ctr">
              <a:buFont typeface="Arial"/>
              <a:buNone/>
            </a:pPr>
            <a:r>
              <a:rPr lang="en-US" dirty="0" smtClean="0"/>
              <a:t>Timestamp order respects global wall-time order</a:t>
            </a:r>
          </a:p>
          <a:p>
            <a:pPr marL="57150" indent="0" algn="ctr">
              <a:buFont typeface="Arial"/>
              <a:buNone/>
            </a:pPr>
            <a:r>
              <a:rPr lang="en-US" dirty="0" smtClean="0"/>
              <a:t>given</a:t>
            </a:r>
          </a:p>
          <a:p>
            <a:pPr marL="57150" indent="0" algn="ctr">
              <a:buFont typeface="Arial"/>
              <a:buNone/>
            </a:pPr>
            <a:r>
              <a:rPr lang="en-US" dirty="0" smtClean="0"/>
              <a:t>timestamp order == commit order</a:t>
            </a:r>
            <a:endParaRPr lang="en-US" dirty="0"/>
          </a:p>
        </p:txBody>
      </p:sp>
      <p:sp>
        <p:nvSpPr>
          <p:cNvPr id="9" name="Content Placeholder 6"/>
          <p:cNvSpPr txBox="1">
            <a:spLocks/>
          </p:cNvSpPr>
          <p:nvPr/>
        </p:nvSpPr>
        <p:spPr>
          <a:xfrm>
            <a:off x="482600" y="1752601"/>
            <a:ext cx="8229600" cy="8635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/>
              <a:buNone/>
            </a:pPr>
            <a:r>
              <a:rPr lang="en-US" dirty="0" smtClean="0"/>
              <a:t>	Global wall-clock time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46397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3281"/>
    </mc:Choice>
    <mc:Fallback xmlns="">
      <p:transition xmlns:p14="http://schemas.microsoft.com/office/powerpoint/2010/main" spd="slow" advTm="73281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1"/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Timestamps, Global Clock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0700" y="1663701"/>
            <a:ext cx="8229600" cy="1320799"/>
          </a:xfrm>
        </p:spPr>
        <p:txBody>
          <a:bodyPr>
            <a:normAutofit/>
          </a:bodyPr>
          <a:lstStyle/>
          <a:p>
            <a:r>
              <a:rPr lang="en-US" dirty="0" smtClean="0"/>
              <a:t>Strict two-phase locking for write transactions</a:t>
            </a:r>
          </a:p>
          <a:p>
            <a:r>
              <a:rPr lang="en-US" dirty="0" smtClean="0"/>
              <a:t>Assign timestamp while locks are held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2171700" y="4157966"/>
            <a:ext cx="4419600" cy="393700"/>
            <a:chOff x="2197100" y="3829050"/>
            <a:chExt cx="1562100" cy="393700"/>
          </a:xfrm>
        </p:grpSpPr>
        <p:cxnSp>
          <p:nvCxnSpPr>
            <p:cNvPr id="7" name="Straight Connector 6"/>
            <p:cNvCxnSpPr/>
            <p:nvPr/>
          </p:nvCxnSpPr>
          <p:spPr>
            <a:xfrm>
              <a:off x="2197100" y="4025900"/>
              <a:ext cx="1562100" cy="0"/>
            </a:xfrm>
            <a:prstGeom prst="line">
              <a:avLst/>
            </a:prstGeom>
            <a:ln>
              <a:solidFill>
                <a:srgbClr val="8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2200822" y="3829050"/>
              <a:ext cx="0" cy="393700"/>
            </a:xfrm>
            <a:prstGeom prst="line">
              <a:avLst/>
            </a:prstGeom>
            <a:ln>
              <a:solidFill>
                <a:srgbClr val="8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3759200" y="3829050"/>
              <a:ext cx="0" cy="393700"/>
            </a:xfrm>
            <a:prstGeom prst="line">
              <a:avLst/>
            </a:prstGeom>
            <a:ln>
              <a:solidFill>
                <a:srgbClr val="8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TextBox 9"/>
          <p:cNvSpPr txBox="1"/>
          <p:nvPr/>
        </p:nvSpPr>
        <p:spPr>
          <a:xfrm>
            <a:off x="1738579" y="4170150"/>
            <a:ext cx="4077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800000"/>
                </a:solidFill>
              </a:rPr>
              <a:t>T</a:t>
            </a:r>
            <a:endParaRPr lang="en-US" dirty="0">
              <a:solidFill>
                <a:srgbClr val="800000"/>
              </a:solidFill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2978150" y="4375150"/>
            <a:ext cx="0" cy="463550"/>
          </a:xfrm>
          <a:prstGeom prst="straightConnector1">
            <a:avLst/>
          </a:prstGeom>
          <a:ln>
            <a:solidFill>
              <a:srgbClr val="F79646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249579" y="4724400"/>
            <a:ext cx="14692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79646"/>
                </a:solidFill>
              </a:rPr>
              <a:t>Pick </a:t>
            </a:r>
            <a:r>
              <a:rPr lang="en-US" i="1" dirty="0" smtClean="0">
                <a:solidFill>
                  <a:srgbClr val="F79646"/>
                </a:solidFill>
              </a:rPr>
              <a:t>s</a:t>
            </a:r>
            <a:r>
              <a:rPr lang="en-US" dirty="0" smtClean="0">
                <a:solidFill>
                  <a:srgbClr val="F79646"/>
                </a:solidFill>
              </a:rPr>
              <a:t> = now()</a:t>
            </a:r>
            <a:endParaRPr lang="en-US" dirty="0">
              <a:solidFill>
                <a:srgbClr val="F79646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855144" y="3672959"/>
            <a:ext cx="15476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Acquired locks</a:t>
            </a:r>
            <a:endParaRPr lang="en-US" dirty="0"/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2825750" y="4070350"/>
            <a:ext cx="0" cy="2794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6120455" y="4070350"/>
            <a:ext cx="0" cy="2794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5626890" y="3672959"/>
            <a:ext cx="14285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Release locks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OSDI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C59E4-2FE4-564D-A950-09C870524D20}" type="slidenum">
              <a:rPr lang="en-US" smtClean="0"/>
              <a:t>11</a:t>
            </a:fld>
            <a:endParaRPr lang="en-US" dirty="0"/>
          </a:p>
        </p:txBody>
      </p:sp>
      <p:sp>
        <p:nvSpPr>
          <p:cNvPr id="18" name="Can 17"/>
          <p:cNvSpPr/>
          <p:nvPr/>
        </p:nvSpPr>
        <p:spPr>
          <a:xfrm>
            <a:off x="406400" y="4108450"/>
            <a:ext cx="912259" cy="492732"/>
          </a:xfrm>
          <a:prstGeom prst="can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endParaRPr lang="en-US" dirty="0" smtClean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791460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7983"/>
    </mc:Choice>
    <mc:Fallback xmlns="">
      <p:transition xmlns:p14="http://schemas.microsoft.com/office/powerpoint/2010/main" spd="slow" advTm="27983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33333 0 " pathEditMode="relative" ptsTypes="AA">
                                      <p:cBhvr>
                                        <p:cTn id="2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33333 0 " pathEditMode="relative" ptsTypes="AA">
                                      <p:cBhvr>
                                        <p:cTn id="2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2" grpId="1"/>
      <p:bldP spid="14" grpId="0"/>
      <p:bldP spid="2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Timestamp Invariants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OSDI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C59E4-2FE4-564D-A950-09C870524D20}" type="slidenum">
              <a:rPr lang="en-US" smtClean="0"/>
              <a:t>12</a:t>
            </a:fld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520700" y="1588533"/>
            <a:ext cx="8229600" cy="7863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000" dirty="0" smtClean="0"/>
              <a:t>Timestamp order == commit order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520700" y="3615215"/>
            <a:ext cx="8229600" cy="96579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Timestamp order respects global wall-time order </a:t>
            </a:r>
            <a:endParaRPr lang="en-US" dirty="0"/>
          </a:p>
          <a:p>
            <a:endParaRPr lang="en-US" dirty="0" smtClean="0"/>
          </a:p>
        </p:txBody>
      </p:sp>
      <p:grpSp>
        <p:nvGrpSpPr>
          <p:cNvPr id="8" name="Group 7"/>
          <p:cNvGrpSpPr/>
          <p:nvPr/>
        </p:nvGrpSpPr>
        <p:grpSpPr>
          <a:xfrm>
            <a:off x="2171700" y="3132395"/>
            <a:ext cx="4419600" cy="393700"/>
            <a:chOff x="2197100" y="3829050"/>
            <a:chExt cx="1562100" cy="393700"/>
          </a:xfrm>
        </p:grpSpPr>
        <p:cxnSp>
          <p:nvCxnSpPr>
            <p:cNvPr id="9" name="Straight Connector 8"/>
            <p:cNvCxnSpPr/>
            <p:nvPr/>
          </p:nvCxnSpPr>
          <p:spPr>
            <a:xfrm>
              <a:off x="2197100" y="4025900"/>
              <a:ext cx="1562100" cy="0"/>
            </a:xfrm>
            <a:prstGeom prst="line">
              <a:avLst/>
            </a:prstGeom>
            <a:ln>
              <a:solidFill>
                <a:srgbClr val="8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2200822" y="3829050"/>
              <a:ext cx="0" cy="393700"/>
            </a:xfrm>
            <a:prstGeom prst="line">
              <a:avLst/>
            </a:prstGeom>
            <a:ln>
              <a:solidFill>
                <a:srgbClr val="8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3759200" y="3829050"/>
              <a:ext cx="0" cy="393700"/>
            </a:xfrm>
            <a:prstGeom prst="line">
              <a:avLst/>
            </a:prstGeom>
            <a:ln>
              <a:solidFill>
                <a:srgbClr val="8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TextBox 11"/>
          <p:cNvSpPr txBox="1"/>
          <p:nvPr/>
        </p:nvSpPr>
        <p:spPr>
          <a:xfrm>
            <a:off x="1738579" y="3144579"/>
            <a:ext cx="4077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800000"/>
                </a:solidFill>
              </a:rPr>
              <a:t>T</a:t>
            </a:r>
            <a:r>
              <a:rPr lang="en-US" baseline="-25000" dirty="0" smtClean="0">
                <a:solidFill>
                  <a:srgbClr val="800000"/>
                </a:solidFill>
              </a:rPr>
              <a:t>2</a:t>
            </a:r>
            <a:endParaRPr lang="en-US" dirty="0">
              <a:solidFill>
                <a:srgbClr val="800000"/>
              </a:solidFill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2171700" y="4568825"/>
            <a:ext cx="1471879" cy="393700"/>
            <a:chOff x="2197100" y="3829050"/>
            <a:chExt cx="1562100" cy="393700"/>
          </a:xfrm>
        </p:grpSpPr>
        <p:cxnSp>
          <p:nvCxnSpPr>
            <p:cNvPr id="14" name="Straight Connector 13"/>
            <p:cNvCxnSpPr/>
            <p:nvPr/>
          </p:nvCxnSpPr>
          <p:spPr>
            <a:xfrm>
              <a:off x="2197100" y="4025900"/>
              <a:ext cx="1562100" cy="0"/>
            </a:xfrm>
            <a:prstGeom prst="line">
              <a:avLst/>
            </a:prstGeom>
            <a:ln>
              <a:solidFill>
                <a:srgbClr val="8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2200822" y="3829050"/>
              <a:ext cx="0" cy="393700"/>
            </a:xfrm>
            <a:prstGeom prst="line">
              <a:avLst/>
            </a:prstGeom>
            <a:ln>
              <a:solidFill>
                <a:srgbClr val="8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3759200" y="3829050"/>
              <a:ext cx="0" cy="393700"/>
            </a:xfrm>
            <a:prstGeom prst="line">
              <a:avLst/>
            </a:prstGeom>
            <a:ln>
              <a:solidFill>
                <a:srgbClr val="8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TextBox 16"/>
          <p:cNvSpPr txBox="1"/>
          <p:nvPr/>
        </p:nvSpPr>
        <p:spPr>
          <a:xfrm>
            <a:off x="1738579" y="4581009"/>
            <a:ext cx="4077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800000"/>
                </a:solidFill>
              </a:rPr>
              <a:t>T</a:t>
            </a:r>
            <a:r>
              <a:rPr lang="en-US" baseline="-25000" dirty="0" smtClean="0">
                <a:solidFill>
                  <a:srgbClr val="800000"/>
                </a:solidFill>
              </a:rPr>
              <a:t>3</a:t>
            </a:r>
            <a:endParaRPr lang="en-US" dirty="0">
              <a:solidFill>
                <a:srgbClr val="800000"/>
              </a:solidFill>
            </a:endParaRPr>
          </a:p>
        </p:txBody>
      </p:sp>
      <p:grpSp>
        <p:nvGrpSpPr>
          <p:cNvPr id="18" name="Group 17"/>
          <p:cNvGrpSpPr/>
          <p:nvPr/>
        </p:nvGrpSpPr>
        <p:grpSpPr>
          <a:xfrm>
            <a:off x="4076700" y="5194558"/>
            <a:ext cx="3365500" cy="393700"/>
            <a:chOff x="2197100" y="3829050"/>
            <a:chExt cx="1562100" cy="393700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2197100" y="4025900"/>
              <a:ext cx="1562100" cy="0"/>
            </a:xfrm>
            <a:prstGeom prst="line">
              <a:avLst/>
            </a:prstGeom>
            <a:ln>
              <a:solidFill>
                <a:srgbClr val="8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2200822" y="3829050"/>
              <a:ext cx="0" cy="393700"/>
            </a:xfrm>
            <a:prstGeom prst="line">
              <a:avLst/>
            </a:prstGeom>
            <a:ln>
              <a:solidFill>
                <a:srgbClr val="8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3759200" y="3829050"/>
              <a:ext cx="0" cy="393700"/>
            </a:xfrm>
            <a:prstGeom prst="line">
              <a:avLst/>
            </a:prstGeom>
            <a:ln>
              <a:solidFill>
                <a:srgbClr val="8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TextBox 21"/>
          <p:cNvSpPr txBox="1"/>
          <p:nvPr/>
        </p:nvSpPr>
        <p:spPr>
          <a:xfrm>
            <a:off x="3643579" y="5206742"/>
            <a:ext cx="4077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800000"/>
                </a:solidFill>
              </a:rPr>
              <a:t>T</a:t>
            </a:r>
            <a:r>
              <a:rPr lang="en-US" baseline="-25000" dirty="0" smtClean="0">
                <a:solidFill>
                  <a:srgbClr val="800000"/>
                </a:solidFill>
              </a:rPr>
              <a:t>4</a:t>
            </a:r>
            <a:endParaRPr lang="en-US" dirty="0">
              <a:solidFill>
                <a:srgbClr val="800000"/>
              </a:solidFill>
            </a:endParaRPr>
          </a:p>
        </p:txBody>
      </p:sp>
      <p:grpSp>
        <p:nvGrpSpPr>
          <p:cNvPr id="23" name="Group 22"/>
          <p:cNvGrpSpPr/>
          <p:nvPr/>
        </p:nvGrpSpPr>
        <p:grpSpPr>
          <a:xfrm>
            <a:off x="1866900" y="2389187"/>
            <a:ext cx="4419600" cy="393700"/>
            <a:chOff x="2197100" y="3829050"/>
            <a:chExt cx="1562100" cy="393700"/>
          </a:xfrm>
        </p:grpSpPr>
        <p:cxnSp>
          <p:nvCxnSpPr>
            <p:cNvPr id="24" name="Straight Connector 23"/>
            <p:cNvCxnSpPr/>
            <p:nvPr/>
          </p:nvCxnSpPr>
          <p:spPr>
            <a:xfrm>
              <a:off x="2197100" y="4025900"/>
              <a:ext cx="1562100" cy="0"/>
            </a:xfrm>
            <a:prstGeom prst="line">
              <a:avLst/>
            </a:prstGeom>
            <a:ln>
              <a:solidFill>
                <a:srgbClr val="8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2200822" y="3829050"/>
              <a:ext cx="0" cy="393700"/>
            </a:xfrm>
            <a:prstGeom prst="line">
              <a:avLst/>
            </a:prstGeom>
            <a:ln>
              <a:solidFill>
                <a:srgbClr val="8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>
              <a:off x="3759200" y="3829050"/>
              <a:ext cx="0" cy="393700"/>
            </a:xfrm>
            <a:prstGeom prst="line">
              <a:avLst/>
            </a:prstGeom>
            <a:ln>
              <a:solidFill>
                <a:srgbClr val="8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TextBox 26"/>
          <p:cNvSpPr txBox="1"/>
          <p:nvPr/>
        </p:nvSpPr>
        <p:spPr>
          <a:xfrm>
            <a:off x="1433779" y="2401371"/>
            <a:ext cx="4077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800000"/>
                </a:solidFill>
              </a:rPr>
              <a:t>T</a:t>
            </a:r>
            <a:r>
              <a:rPr lang="en-US" baseline="-25000" dirty="0" smtClean="0">
                <a:solidFill>
                  <a:srgbClr val="800000"/>
                </a:solidFill>
              </a:rPr>
              <a:t>1</a:t>
            </a:r>
            <a:endParaRPr lang="en-US" dirty="0">
              <a:solidFill>
                <a:srgbClr val="800000"/>
              </a:solidFill>
            </a:endParaRPr>
          </a:p>
        </p:txBody>
      </p:sp>
      <p:cxnSp>
        <p:nvCxnSpPr>
          <p:cNvPr id="28" name="Straight Arrow Connector 27"/>
          <p:cNvCxnSpPr/>
          <p:nvPr/>
        </p:nvCxnSpPr>
        <p:spPr>
          <a:xfrm flipV="1">
            <a:off x="2660650" y="4533900"/>
            <a:ext cx="0" cy="463550"/>
          </a:xfrm>
          <a:prstGeom prst="straightConnector1">
            <a:avLst/>
          </a:prstGeom>
          <a:ln>
            <a:solidFill>
              <a:srgbClr val="F79646"/>
            </a:solidFill>
            <a:headEnd type="non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V="1">
            <a:off x="3003550" y="4533900"/>
            <a:ext cx="0" cy="463550"/>
          </a:xfrm>
          <a:prstGeom prst="straightConnector1">
            <a:avLst/>
          </a:prstGeom>
          <a:ln>
            <a:solidFill>
              <a:srgbClr val="F79646"/>
            </a:solidFill>
            <a:headEnd type="non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V="1">
            <a:off x="4337050" y="2341562"/>
            <a:ext cx="0" cy="463550"/>
          </a:xfrm>
          <a:prstGeom prst="straightConnector1">
            <a:avLst/>
          </a:prstGeom>
          <a:ln>
            <a:solidFill>
              <a:srgbClr val="F79646"/>
            </a:solidFill>
            <a:headEnd type="non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V="1">
            <a:off x="5314950" y="2328862"/>
            <a:ext cx="0" cy="463550"/>
          </a:xfrm>
          <a:prstGeom prst="straightConnector1">
            <a:avLst/>
          </a:prstGeom>
          <a:ln>
            <a:solidFill>
              <a:srgbClr val="F79646"/>
            </a:solidFill>
            <a:headEnd type="non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V="1">
            <a:off x="3536950" y="3097470"/>
            <a:ext cx="0" cy="463550"/>
          </a:xfrm>
          <a:prstGeom prst="straightConnector1">
            <a:avLst/>
          </a:prstGeom>
          <a:ln>
            <a:solidFill>
              <a:srgbClr val="F79646"/>
            </a:solidFill>
            <a:headEnd type="non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V="1">
            <a:off x="3117850" y="3097470"/>
            <a:ext cx="0" cy="463550"/>
          </a:xfrm>
          <a:prstGeom prst="straightConnector1">
            <a:avLst/>
          </a:prstGeom>
          <a:ln>
            <a:solidFill>
              <a:srgbClr val="F79646"/>
            </a:solidFill>
            <a:headEnd type="non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V="1">
            <a:off x="5086350" y="5159633"/>
            <a:ext cx="0" cy="463550"/>
          </a:xfrm>
          <a:prstGeom prst="straightConnector1">
            <a:avLst/>
          </a:prstGeom>
          <a:ln>
            <a:solidFill>
              <a:srgbClr val="F79646"/>
            </a:solidFill>
            <a:headEnd type="non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flipV="1">
            <a:off x="5949950" y="5159633"/>
            <a:ext cx="0" cy="463550"/>
          </a:xfrm>
          <a:prstGeom prst="straightConnector1">
            <a:avLst/>
          </a:prstGeom>
          <a:ln>
            <a:solidFill>
              <a:srgbClr val="F79646"/>
            </a:solidFill>
            <a:headEnd type="non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Can 36"/>
          <p:cNvSpPr/>
          <p:nvPr/>
        </p:nvSpPr>
        <p:spPr>
          <a:xfrm>
            <a:off x="281542" y="2678153"/>
            <a:ext cx="912259" cy="492732"/>
          </a:xfrm>
          <a:prstGeom prst="can">
            <a:avLst/>
          </a:prstGeom>
          <a:solidFill>
            <a:schemeClr val="accent3"/>
          </a:solidFill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endParaRPr lang="en-US" dirty="0" smtClean="0"/>
          </a:p>
        </p:txBody>
      </p:sp>
      <p:sp>
        <p:nvSpPr>
          <p:cNvPr id="38" name="Can 37"/>
          <p:cNvSpPr/>
          <p:nvPr/>
        </p:nvSpPr>
        <p:spPr>
          <a:xfrm>
            <a:off x="319642" y="5118604"/>
            <a:ext cx="912259" cy="492732"/>
          </a:xfrm>
          <a:prstGeom prst="can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endParaRPr lang="en-US" dirty="0" smtClean="0"/>
          </a:p>
        </p:txBody>
      </p:sp>
      <p:sp>
        <p:nvSpPr>
          <p:cNvPr id="39" name="Can 38"/>
          <p:cNvSpPr/>
          <p:nvPr/>
        </p:nvSpPr>
        <p:spPr>
          <a:xfrm>
            <a:off x="305870" y="4473472"/>
            <a:ext cx="912259" cy="492732"/>
          </a:xfrm>
          <a:prstGeom prst="can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37257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4066"/>
    </mc:Choice>
    <mc:Fallback xmlns="">
      <p:transition xmlns:p14="http://schemas.microsoft.com/office/powerpoint/2010/main" spd="slow" advTm="64067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/>
              <a:t>TrueTime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231899"/>
          </a:xfrm>
          <a:ln>
            <a:noFill/>
          </a:ln>
        </p:spPr>
        <p:txBody>
          <a:bodyPr>
            <a:normAutofit/>
          </a:bodyPr>
          <a:lstStyle/>
          <a:p>
            <a:r>
              <a:rPr lang="en-US" dirty="0" smtClean="0"/>
              <a:t>“Global wall-clock time” with bounded uncertainty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2521466" y="3785116"/>
            <a:ext cx="35814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6102866" y="3600450"/>
            <a:ext cx="6125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time</a:t>
            </a:r>
            <a:endParaRPr lang="en-US" dirty="0"/>
          </a:p>
        </p:txBody>
      </p:sp>
      <p:sp>
        <p:nvSpPr>
          <p:cNvPr id="8" name="Left Bracket 7"/>
          <p:cNvSpPr/>
          <p:nvPr/>
        </p:nvSpPr>
        <p:spPr>
          <a:xfrm>
            <a:off x="2820923" y="3327916"/>
            <a:ext cx="73152" cy="914400"/>
          </a:xfrm>
          <a:prstGeom prst="leftBracket">
            <a:avLst/>
          </a:prstGeom>
          <a:ln>
            <a:solidFill>
              <a:srgbClr val="8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9" name="Right Bracket 8"/>
          <p:cNvSpPr/>
          <p:nvPr/>
        </p:nvSpPr>
        <p:spPr>
          <a:xfrm>
            <a:off x="4926075" y="3327916"/>
            <a:ext cx="73152" cy="914400"/>
          </a:xfrm>
          <a:prstGeom prst="rightBracket">
            <a:avLst/>
          </a:prstGeom>
          <a:ln>
            <a:solidFill>
              <a:srgbClr val="8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418016" y="4159250"/>
            <a:ext cx="8789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800000"/>
                </a:solidFill>
              </a:rPr>
              <a:t>earliest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607426" y="4159250"/>
            <a:ext cx="7104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800000"/>
                </a:solidFill>
              </a:rPr>
              <a:t>latest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997244" y="3491984"/>
            <a:ext cx="10159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TT.now()</a:t>
            </a:r>
            <a:endParaRPr lang="en-US" dirty="0"/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2820923" y="4813300"/>
            <a:ext cx="2178304" cy="0"/>
          </a:xfrm>
          <a:prstGeom prst="straightConnector1">
            <a:avLst/>
          </a:prstGeom>
          <a:ln>
            <a:solidFill>
              <a:schemeClr val="accent6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649183" y="4978400"/>
            <a:ext cx="5217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6"/>
                </a:solidFill>
              </a:rPr>
              <a:t>2*ε</a:t>
            </a: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OSDI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C59E4-2FE4-564D-A950-09C870524D20}" type="slidenum">
              <a:rPr lang="en-US" smtClean="0"/>
              <a:t>13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994259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3848"/>
    </mc:Choice>
    <mc:Fallback xmlns="">
      <p:transition xmlns:p14="http://schemas.microsoft.com/office/powerpoint/2010/main" spd="slow" advTm="43848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Timestamps and TrueTime</a:t>
            </a:r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1943100" y="2654300"/>
            <a:ext cx="4419600" cy="393700"/>
            <a:chOff x="2197100" y="3829050"/>
            <a:chExt cx="1562100" cy="393700"/>
          </a:xfrm>
        </p:grpSpPr>
        <p:cxnSp>
          <p:nvCxnSpPr>
            <p:cNvPr id="7" name="Straight Connector 6"/>
            <p:cNvCxnSpPr/>
            <p:nvPr/>
          </p:nvCxnSpPr>
          <p:spPr>
            <a:xfrm>
              <a:off x="2197100" y="4025900"/>
              <a:ext cx="1562100" cy="0"/>
            </a:xfrm>
            <a:prstGeom prst="line">
              <a:avLst/>
            </a:prstGeom>
            <a:ln>
              <a:solidFill>
                <a:srgbClr val="8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2200822" y="3829050"/>
              <a:ext cx="0" cy="393700"/>
            </a:xfrm>
            <a:prstGeom prst="line">
              <a:avLst/>
            </a:prstGeom>
            <a:ln>
              <a:solidFill>
                <a:srgbClr val="8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3759200" y="3829050"/>
              <a:ext cx="0" cy="393700"/>
            </a:xfrm>
            <a:prstGeom prst="line">
              <a:avLst/>
            </a:prstGeom>
            <a:ln>
              <a:solidFill>
                <a:srgbClr val="8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TextBox 9"/>
          <p:cNvSpPr txBox="1"/>
          <p:nvPr/>
        </p:nvSpPr>
        <p:spPr>
          <a:xfrm>
            <a:off x="1509979" y="2666484"/>
            <a:ext cx="4077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800000"/>
                </a:solidFill>
              </a:rPr>
              <a:t>T</a:t>
            </a:r>
            <a:endParaRPr lang="en-US" dirty="0">
              <a:solidFill>
                <a:srgbClr val="800000"/>
              </a:solidFill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2838450" y="2914650"/>
            <a:ext cx="0" cy="463550"/>
          </a:xfrm>
          <a:prstGeom prst="straightConnector1">
            <a:avLst/>
          </a:prstGeom>
          <a:ln>
            <a:solidFill>
              <a:schemeClr val="accent6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881279" y="3404632"/>
            <a:ext cx="2339102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79646"/>
                </a:solidFill>
              </a:rPr>
              <a:t>Pick </a:t>
            </a:r>
            <a:r>
              <a:rPr lang="en-US" i="1" dirty="0" smtClean="0">
                <a:solidFill>
                  <a:srgbClr val="F79646"/>
                </a:solidFill>
              </a:rPr>
              <a:t>s</a:t>
            </a:r>
            <a:r>
              <a:rPr lang="en-US" dirty="0" smtClean="0">
                <a:solidFill>
                  <a:srgbClr val="F79646"/>
                </a:solidFill>
              </a:rPr>
              <a:t> = TT.now().latest</a:t>
            </a:r>
            <a:endParaRPr lang="en-US" dirty="0">
              <a:solidFill>
                <a:srgbClr val="F79646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626544" y="2203450"/>
            <a:ext cx="15476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Acquired locks</a:t>
            </a:r>
            <a:endParaRPr lang="en-US" dirty="0"/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2597150" y="2533650"/>
            <a:ext cx="0" cy="2794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5891855" y="2533650"/>
            <a:ext cx="0" cy="2794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5487190" y="2208768"/>
            <a:ext cx="14285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Release locks</a:t>
            </a:r>
            <a:endParaRPr lang="en-US" dirty="0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2895600" y="4368800"/>
            <a:ext cx="2895600" cy="0"/>
          </a:xfrm>
          <a:prstGeom prst="straightConnector1">
            <a:avLst/>
          </a:prstGeom>
          <a:ln>
            <a:solidFill>
              <a:schemeClr val="accent6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4722534" y="3404632"/>
            <a:ext cx="3096020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79646"/>
                </a:solidFill>
              </a:rPr>
              <a:t>Wait until TT.now().earliest &gt; </a:t>
            </a:r>
            <a:r>
              <a:rPr lang="en-US" i="1" dirty="0" smtClean="0">
                <a:solidFill>
                  <a:srgbClr val="F79646"/>
                </a:solidFill>
              </a:rPr>
              <a:t>s</a:t>
            </a:r>
            <a:endParaRPr lang="en-US" i="1" dirty="0">
              <a:solidFill>
                <a:srgbClr val="F79646"/>
              </a:solidFill>
            </a:endParaRPr>
          </a:p>
        </p:txBody>
      </p:sp>
      <p:cxnSp>
        <p:nvCxnSpPr>
          <p:cNvPr id="27" name="Straight Arrow Connector 26"/>
          <p:cNvCxnSpPr/>
          <p:nvPr/>
        </p:nvCxnSpPr>
        <p:spPr>
          <a:xfrm flipV="1">
            <a:off x="4540250" y="2914650"/>
            <a:ext cx="0" cy="463550"/>
          </a:xfrm>
          <a:prstGeom prst="straightConnector1">
            <a:avLst/>
          </a:prstGeom>
          <a:ln>
            <a:solidFill>
              <a:srgbClr val="F79646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4396583" y="3404632"/>
            <a:ext cx="287333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rgbClr val="F79646"/>
                </a:solidFill>
              </a:rPr>
              <a:t>s</a:t>
            </a:r>
            <a:endParaRPr lang="en-US" dirty="0">
              <a:solidFill>
                <a:srgbClr val="F79646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OSDI 2012</a:t>
            </a:r>
            <a:endParaRPr lang="en-US" dirty="0"/>
          </a:p>
        </p:txBody>
      </p:sp>
      <p:cxnSp>
        <p:nvCxnSpPr>
          <p:cNvPr id="29" name="Straight Arrow Connector 28"/>
          <p:cNvCxnSpPr/>
          <p:nvPr/>
        </p:nvCxnSpPr>
        <p:spPr>
          <a:xfrm flipV="1">
            <a:off x="5791200" y="2914650"/>
            <a:ext cx="0" cy="476766"/>
          </a:xfrm>
          <a:prstGeom prst="straightConnector1">
            <a:avLst/>
          </a:prstGeom>
          <a:ln>
            <a:solidFill>
              <a:schemeClr val="accent6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3310341" y="4654034"/>
            <a:ext cx="10862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6"/>
                </a:solidFill>
              </a:rPr>
              <a:t>average ε</a:t>
            </a: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630334" y="3938032"/>
            <a:ext cx="13901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79646"/>
                </a:solidFill>
              </a:rPr>
              <a:t>Commit wait</a:t>
            </a:r>
            <a:endParaRPr lang="en-US" dirty="0">
              <a:solidFill>
                <a:srgbClr val="F79646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4597400" y="4654034"/>
            <a:ext cx="10862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6"/>
                </a:solidFill>
              </a:rPr>
              <a:t>average ε</a:t>
            </a:r>
            <a:endParaRPr lang="en-US" dirty="0">
              <a:solidFill>
                <a:schemeClr val="accent6"/>
              </a:solidFill>
            </a:endParaRPr>
          </a:p>
        </p:txBody>
      </p:sp>
      <p:cxnSp>
        <p:nvCxnSpPr>
          <p:cNvPr id="42" name="Straight Arrow Connector 41"/>
          <p:cNvCxnSpPr/>
          <p:nvPr/>
        </p:nvCxnSpPr>
        <p:spPr>
          <a:xfrm flipV="1">
            <a:off x="4496991" y="4508500"/>
            <a:ext cx="0" cy="660400"/>
          </a:xfrm>
          <a:prstGeom prst="straightConnector1">
            <a:avLst/>
          </a:prstGeom>
          <a:ln>
            <a:solidFill>
              <a:schemeClr val="accent6"/>
            </a:solidFill>
            <a:headEnd type="non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C59E4-2FE4-564D-A950-09C870524D20}" type="slidenum">
              <a:rPr lang="en-US" smtClean="0"/>
              <a:t>14</a:t>
            </a:fld>
            <a:endParaRPr lang="en-US" dirty="0"/>
          </a:p>
        </p:txBody>
      </p:sp>
      <p:sp>
        <p:nvSpPr>
          <p:cNvPr id="25" name="Can 24"/>
          <p:cNvSpPr/>
          <p:nvPr/>
        </p:nvSpPr>
        <p:spPr>
          <a:xfrm>
            <a:off x="167242" y="2604784"/>
            <a:ext cx="912259" cy="492732"/>
          </a:xfrm>
          <a:prstGeom prst="can">
            <a:avLst/>
          </a:prstGeom>
          <a:solidFill>
            <a:schemeClr val="accent3"/>
          </a:solidFill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endParaRPr lang="en-US" dirty="0" smtClean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812267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8113"/>
    </mc:Choice>
    <mc:Fallback xmlns="">
      <p:transition xmlns:p14="http://schemas.microsoft.com/office/powerpoint/2010/main" spd="slow" advTm="98113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4" grpId="0"/>
      <p:bldP spid="26" grpId="0"/>
      <p:bldP spid="23" grpId="0"/>
      <p:bldP spid="28" grpId="0"/>
      <p:bldP spid="30" grpId="0"/>
      <p:bldP spid="31" grpId="0"/>
      <p:bldP spid="4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Commit Wait and Replication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OSDI 2012</a:t>
            </a:r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2514600" y="3006060"/>
            <a:ext cx="4419600" cy="393700"/>
            <a:chOff x="2197100" y="3829050"/>
            <a:chExt cx="1562100" cy="393700"/>
          </a:xfrm>
        </p:grpSpPr>
        <p:cxnSp>
          <p:nvCxnSpPr>
            <p:cNvPr id="6" name="Straight Connector 5"/>
            <p:cNvCxnSpPr/>
            <p:nvPr/>
          </p:nvCxnSpPr>
          <p:spPr>
            <a:xfrm>
              <a:off x="2197100" y="4025900"/>
              <a:ext cx="1562100" cy="0"/>
            </a:xfrm>
            <a:prstGeom prst="line">
              <a:avLst/>
            </a:prstGeom>
            <a:ln>
              <a:solidFill>
                <a:srgbClr val="8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2200822" y="3829050"/>
              <a:ext cx="0" cy="393700"/>
            </a:xfrm>
            <a:prstGeom prst="line">
              <a:avLst/>
            </a:prstGeom>
            <a:ln>
              <a:solidFill>
                <a:srgbClr val="8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3759200" y="3829050"/>
              <a:ext cx="0" cy="393700"/>
            </a:xfrm>
            <a:prstGeom prst="line">
              <a:avLst/>
            </a:prstGeom>
            <a:ln>
              <a:solidFill>
                <a:srgbClr val="8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extBox 8"/>
          <p:cNvSpPr txBox="1"/>
          <p:nvPr/>
        </p:nvSpPr>
        <p:spPr>
          <a:xfrm>
            <a:off x="2081479" y="3018244"/>
            <a:ext cx="4077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800000"/>
                </a:solidFill>
              </a:rPr>
              <a:t>T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198044" y="2559050"/>
            <a:ext cx="15476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Acquired locks</a:t>
            </a:r>
            <a:endParaRPr lang="en-US" dirty="0"/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3181350" y="2889250"/>
            <a:ext cx="0" cy="2794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6463355" y="2889250"/>
            <a:ext cx="0" cy="2794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5855490" y="2564368"/>
            <a:ext cx="14285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Release locks</a:t>
            </a:r>
            <a:endParaRPr lang="en-US" dirty="0"/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4113855" y="2254250"/>
            <a:ext cx="0" cy="914400"/>
          </a:xfrm>
          <a:prstGeom prst="straightConnector1">
            <a:avLst/>
          </a:prstGeom>
          <a:ln>
            <a:solidFill>
              <a:schemeClr val="accent5">
                <a:lumMod val="20000"/>
                <a:lumOff val="8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5568005" y="2266950"/>
            <a:ext cx="0" cy="901700"/>
          </a:xfrm>
          <a:prstGeom prst="straightConnector1">
            <a:avLst/>
          </a:prstGeom>
          <a:ln>
            <a:solidFill>
              <a:schemeClr val="accent5">
                <a:lumMod val="20000"/>
                <a:lumOff val="8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2807490" y="1929368"/>
            <a:ext cx="1659429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Start consensus</a:t>
            </a:r>
            <a:endParaRPr lang="en-US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  <p:cxnSp>
        <p:nvCxnSpPr>
          <p:cNvPr id="28" name="Straight Arrow Connector 27"/>
          <p:cNvCxnSpPr/>
          <p:nvPr/>
        </p:nvCxnSpPr>
        <p:spPr>
          <a:xfrm>
            <a:off x="6653855" y="2254250"/>
            <a:ext cx="0" cy="914400"/>
          </a:xfrm>
          <a:prstGeom prst="straightConnector1">
            <a:avLst/>
          </a:prstGeom>
          <a:ln>
            <a:solidFill>
              <a:schemeClr val="accent5">
                <a:lumMod val="20000"/>
                <a:lumOff val="8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6274590" y="1929368"/>
            <a:ext cx="1377300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Notify slaves</a:t>
            </a:r>
            <a:endParaRPr lang="en-US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  <p:cxnSp>
        <p:nvCxnSpPr>
          <p:cNvPr id="31" name="Straight Arrow Connector 30"/>
          <p:cNvCxnSpPr/>
          <p:nvPr/>
        </p:nvCxnSpPr>
        <p:spPr>
          <a:xfrm flipV="1">
            <a:off x="6362700" y="3295650"/>
            <a:ext cx="0" cy="476766"/>
          </a:xfrm>
          <a:prstGeom prst="straightConnector1">
            <a:avLst/>
          </a:prstGeom>
          <a:ln>
            <a:solidFill>
              <a:schemeClr val="accent6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5408428" y="3759716"/>
            <a:ext cx="1917938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6"/>
                </a:solidFill>
              </a:rPr>
              <a:t>Commit wait done</a:t>
            </a:r>
            <a:endParaRPr lang="en-US" dirty="0">
              <a:solidFill>
                <a:schemeClr val="accent6"/>
              </a:solidFill>
            </a:endParaRPr>
          </a:p>
        </p:txBody>
      </p:sp>
      <p:cxnSp>
        <p:nvCxnSpPr>
          <p:cNvPr id="35" name="Straight Arrow Connector 34"/>
          <p:cNvCxnSpPr/>
          <p:nvPr/>
        </p:nvCxnSpPr>
        <p:spPr>
          <a:xfrm flipV="1">
            <a:off x="3409950" y="3270250"/>
            <a:ext cx="0" cy="463550"/>
          </a:xfrm>
          <a:prstGeom prst="straightConnector1">
            <a:avLst/>
          </a:prstGeom>
          <a:ln>
            <a:solidFill>
              <a:schemeClr val="accent6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3062379" y="3759716"/>
            <a:ext cx="7014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79646"/>
                </a:solidFill>
              </a:rPr>
              <a:t>Pick </a:t>
            </a:r>
            <a:r>
              <a:rPr lang="en-US" i="1" dirty="0" smtClean="0">
                <a:solidFill>
                  <a:srgbClr val="F79646"/>
                </a:solidFill>
              </a:rPr>
              <a:t>s</a:t>
            </a:r>
            <a:endParaRPr lang="en-US" dirty="0">
              <a:solidFill>
                <a:srgbClr val="F79646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C59E4-2FE4-564D-A950-09C870524D20}" type="slidenum">
              <a:rPr lang="en-US" smtClean="0"/>
              <a:t>15</a:t>
            </a:fld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4420390" y="1929368"/>
            <a:ext cx="1945101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Achieve consensus</a:t>
            </a:r>
            <a:endParaRPr lang="en-US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29" name="Can 28"/>
          <p:cNvSpPr/>
          <p:nvPr/>
        </p:nvSpPr>
        <p:spPr>
          <a:xfrm>
            <a:off x="814942" y="2985784"/>
            <a:ext cx="912259" cy="492732"/>
          </a:xfrm>
          <a:prstGeom prst="can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endParaRPr lang="en-US" dirty="0" smtClean="0"/>
          </a:p>
        </p:txBody>
      </p:sp>
      <p:sp>
        <p:nvSpPr>
          <p:cNvPr id="33" name="Can 32"/>
          <p:cNvSpPr/>
          <p:nvPr/>
        </p:nvSpPr>
        <p:spPr>
          <a:xfrm>
            <a:off x="814942" y="4021098"/>
            <a:ext cx="912259" cy="492732"/>
          </a:xfrm>
          <a:prstGeom prst="can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endParaRPr lang="en-US" dirty="0" smtClean="0"/>
          </a:p>
        </p:txBody>
      </p:sp>
      <p:sp>
        <p:nvSpPr>
          <p:cNvPr id="34" name="Can 33"/>
          <p:cNvSpPr/>
          <p:nvPr/>
        </p:nvSpPr>
        <p:spPr>
          <a:xfrm>
            <a:off x="814942" y="1944384"/>
            <a:ext cx="912259" cy="492732"/>
          </a:xfrm>
          <a:prstGeom prst="can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endParaRPr lang="en-US" dirty="0" smtClean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618230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1388"/>
    </mc:Choice>
    <mc:Fallback xmlns="">
      <p:transition xmlns:p14="http://schemas.microsoft.com/office/powerpoint/2010/main" spd="slow" advTm="71388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7" grpId="0"/>
      <p:bldP spid="30" grpId="0"/>
      <p:bldP spid="32" grpId="0"/>
      <p:bldP spid="36" grpId="0"/>
      <p:bldP spid="2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Commit Wait and 2-Phase Commit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OSDI 2012</a:t>
            </a:r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1943100" y="2297416"/>
            <a:ext cx="4419600" cy="393700"/>
            <a:chOff x="2197100" y="3829050"/>
            <a:chExt cx="1562100" cy="393700"/>
          </a:xfrm>
        </p:grpSpPr>
        <p:cxnSp>
          <p:nvCxnSpPr>
            <p:cNvPr id="6" name="Straight Connector 5"/>
            <p:cNvCxnSpPr/>
            <p:nvPr/>
          </p:nvCxnSpPr>
          <p:spPr>
            <a:xfrm>
              <a:off x="2197100" y="4025900"/>
              <a:ext cx="1562100" cy="0"/>
            </a:xfrm>
            <a:prstGeom prst="line">
              <a:avLst/>
            </a:prstGeom>
            <a:ln>
              <a:solidFill>
                <a:srgbClr val="8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2200822" y="3829050"/>
              <a:ext cx="0" cy="393700"/>
            </a:xfrm>
            <a:prstGeom prst="line">
              <a:avLst/>
            </a:prstGeom>
            <a:ln>
              <a:solidFill>
                <a:srgbClr val="8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3759200" y="3829050"/>
              <a:ext cx="0" cy="393700"/>
            </a:xfrm>
            <a:prstGeom prst="line">
              <a:avLst/>
            </a:prstGeom>
            <a:ln>
              <a:solidFill>
                <a:srgbClr val="8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extBox 8"/>
          <p:cNvSpPr txBox="1"/>
          <p:nvPr/>
        </p:nvSpPr>
        <p:spPr>
          <a:xfrm>
            <a:off x="1358901" y="2309600"/>
            <a:ext cx="55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800000"/>
                </a:solidFill>
              </a:rPr>
              <a:t>T</a:t>
            </a:r>
            <a:r>
              <a:rPr lang="en-US" baseline="-25000" dirty="0" smtClean="0">
                <a:solidFill>
                  <a:srgbClr val="800000"/>
                </a:solidFill>
              </a:rPr>
              <a:t>C</a:t>
            </a:r>
            <a:endParaRPr lang="en-US" baseline="-25000" dirty="0">
              <a:solidFill>
                <a:srgbClr val="80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829744" y="1873250"/>
            <a:ext cx="15476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Acquired locks</a:t>
            </a:r>
            <a:endParaRPr lang="en-US" dirty="0"/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2597150" y="2203450"/>
            <a:ext cx="0" cy="2794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5891855" y="2203450"/>
            <a:ext cx="0" cy="2794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5487190" y="1878568"/>
            <a:ext cx="14285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Release locks</a:t>
            </a:r>
            <a:endParaRPr lang="en-US" dirty="0"/>
          </a:p>
        </p:txBody>
      </p:sp>
      <p:grpSp>
        <p:nvGrpSpPr>
          <p:cNvPr id="21" name="Group 20"/>
          <p:cNvGrpSpPr/>
          <p:nvPr/>
        </p:nvGrpSpPr>
        <p:grpSpPr>
          <a:xfrm>
            <a:off x="2311400" y="3265442"/>
            <a:ext cx="4889500" cy="393700"/>
            <a:chOff x="2197100" y="3829050"/>
            <a:chExt cx="1562100" cy="393700"/>
          </a:xfrm>
        </p:grpSpPr>
        <p:cxnSp>
          <p:nvCxnSpPr>
            <p:cNvPr id="22" name="Straight Connector 21"/>
            <p:cNvCxnSpPr/>
            <p:nvPr/>
          </p:nvCxnSpPr>
          <p:spPr>
            <a:xfrm>
              <a:off x="2197100" y="4025900"/>
              <a:ext cx="1562100" cy="0"/>
            </a:xfrm>
            <a:prstGeom prst="line">
              <a:avLst/>
            </a:prstGeom>
            <a:ln>
              <a:solidFill>
                <a:srgbClr val="8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2200822" y="3829050"/>
              <a:ext cx="0" cy="393700"/>
            </a:xfrm>
            <a:prstGeom prst="line">
              <a:avLst/>
            </a:prstGeom>
            <a:ln>
              <a:solidFill>
                <a:srgbClr val="8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3759200" y="3829050"/>
              <a:ext cx="0" cy="393700"/>
            </a:xfrm>
            <a:prstGeom prst="line">
              <a:avLst/>
            </a:prstGeom>
            <a:ln>
              <a:solidFill>
                <a:srgbClr val="8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1" name="TextBox 30"/>
          <p:cNvSpPr txBox="1"/>
          <p:nvPr/>
        </p:nvSpPr>
        <p:spPr>
          <a:xfrm>
            <a:off x="1701801" y="3277626"/>
            <a:ext cx="55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800000"/>
                </a:solidFill>
              </a:rPr>
              <a:t>T</a:t>
            </a:r>
            <a:r>
              <a:rPr lang="en-US" baseline="-25000" dirty="0" smtClean="0">
                <a:solidFill>
                  <a:srgbClr val="800000"/>
                </a:solidFill>
              </a:rPr>
              <a:t>P1</a:t>
            </a:r>
            <a:endParaRPr lang="en-US" baseline="-25000" dirty="0">
              <a:solidFill>
                <a:srgbClr val="80000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413944" y="2825750"/>
            <a:ext cx="15476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Acquired locks</a:t>
            </a:r>
            <a:endParaRPr lang="en-US" dirty="0"/>
          </a:p>
        </p:txBody>
      </p:sp>
      <p:cxnSp>
        <p:nvCxnSpPr>
          <p:cNvPr id="34" name="Straight Arrow Connector 33"/>
          <p:cNvCxnSpPr/>
          <p:nvPr/>
        </p:nvCxnSpPr>
        <p:spPr>
          <a:xfrm>
            <a:off x="3219450" y="3155950"/>
            <a:ext cx="0" cy="2794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6780855" y="3155950"/>
            <a:ext cx="0" cy="2794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6071390" y="2831068"/>
            <a:ext cx="14285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Release locks</a:t>
            </a:r>
            <a:endParaRPr lang="en-US" dirty="0"/>
          </a:p>
        </p:txBody>
      </p:sp>
      <p:grpSp>
        <p:nvGrpSpPr>
          <p:cNvPr id="38" name="Group 37"/>
          <p:cNvGrpSpPr/>
          <p:nvPr/>
        </p:nvGrpSpPr>
        <p:grpSpPr>
          <a:xfrm>
            <a:off x="1879600" y="4236734"/>
            <a:ext cx="5842000" cy="393700"/>
            <a:chOff x="2197100" y="3829050"/>
            <a:chExt cx="1562100" cy="393700"/>
          </a:xfrm>
        </p:grpSpPr>
        <p:cxnSp>
          <p:nvCxnSpPr>
            <p:cNvPr id="39" name="Straight Connector 38"/>
            <p:cNvCxnSpPr/>
            <p:nvPr/>
          </p:nvCxnSpPr>
          <p:spPr>
            <a:xfrm>
              <a:off x="2197100" y="4025900"/>
              <a:ext cx="1562100" cy="0"/>
            </a:xfrm>
            <a:prstGeom prst="line">
              <a:avLst/>
            </a:prstGeom>
            <a:ln>
              <a:solidFill>
                <a:srgbClr val="8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>
              <a:off x="2200822" y="3829050"/>
              <a:ext cx="0" cy="393700"/>
            </a:xfrm>
            <a:prstGeom prst="line">
              <a:avLst/>
            </a:prstGeom>
            <a:ln>
              <a:solidFill>
                <a:srgbClr val="8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>
              <a:off x="3759200" y="3829050"/>
              <a:ext cx="0" cy="393700"/>
            </a:xfrm>
            <a:prstGeom prst="line">
              <a:avLst/>
            </a:prstGeom>
            <a:ln>
              <a:solidFill>
                <a:srgbClr val="8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2" name="TextBox 41"/>
          <p:cNvSpPr txBox="1"/>
          <p:nvPr/>
        </p:nvSpPr>
        <p:spPr>
          <a:xfrm>
            <a:off x="1270001" y="4248918"/>
            <a:ext cx="55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800000"/>
                </a:solidFill>
              </a:rPr>
              <a:t>T</a:t>
            </a:r>
            <a:r>
              <a:rPr lang="en-US" baseline="-25000" dirty="0" smtClean="0">
                <a:solidFill>
                  <a:srgbClr val="800000"/>
                </a:solidFill>
              </a:rPr>
              <a:t>P2</a:t>
            </a:r>
            <a:endParaRPr lang="en-US" baseline="-25000" dirty="0">
              <a:solidFill>
                <a:srgbClr val="800000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1778944" y="3803650"/>
            <a:ext cx="15476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Acquired locks</a:t>
            </a:r>
            <a:endParaRPr lang="en-US" dirty="0"/>
          </a:p>
        </p:txBody>
      </p:sp>
      <p:cxnSp>
        <p:nvCxnSpPr>
          <p:cNvPr id="44" name="Straight Arrow Connector 43"/>
          <p:cNvCxnSpPr/>
          <p:nvPr/>
        </p:nvCxnSpPr>
        <p:spPr>
          <a:xfrm>
            <a:off x="2444750" y="4133850"/>
            <a:ext cx="0" cy="2794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>
            <a:off x="6628455" y="4095750"/>
            <a:ext cx="0" cy="2794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5982490" y="3770868"/>
            <a:ext cx="14285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Release locks</a:t>
            </a:r>
            <a:endParaRPr lang="en-US" dirty="0"/>
          </a:p>
        </p:txBody>
      </p:sp>
      <p:cxnSp>
        <p:nvCxnSpPr>
          <p:cNvPr id="49" name="Straight Arrow Connector 48"/>
          <p:cNvCxnSpPr/>
          <p:nvPr/>
        </p:nvCxnSpPr>
        <p:spPr>
          <a:xfrm flipV="1">
            <a:off x="3301055" y="3479800"/>
            <a:ext cx="0" cy="1409700"/>
          </a:xfrm>
          <a:prstGeom prst="straightConnector1">
            <a:avLst/>
          </a:prstGeom>
          <a:ln>
            <a:solidFill>
              <a:schemeClr val="accent6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>
            <a:off x="6071390" y="2527300"/>
            <a:ext cx="519910" cy="908050"/>
          </a:xfrm>
          <a:prstGeom prst="straightConnector1">
            <a:avLst/>
          </a:prstGeom>
          <a:ln cap="rnd">
            <a:solidFill>
              <a:schemeClr val="bg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>
            <a:off x="6068710" y="2527300"/>
            <a:ext cx="433690" cy="1847850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6362700" y="2584450"/>
            <a:ext cx="2313454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6"/>
                </a:solidFill>
              </a:rPr>
              <a:t>Notify participants of </a:t>
            </a:r>
            <a:r>
              <a:rPr lang="en-US" i="1" dirty="0" smtClean="0">
                <a:solidFill>
                  <a:schemeClr val="accent6"/>
                </a:solidFill>
              </a:rPr>
              <a:t>s</a:t>
            </a:r>
            <a:endParaRPr lang="en-US" dirty="0">
              <a:solidFill>
                <a:schemeClr val="accent6"/>
              </a:solidFill>
            </a:endParaRPr>
          </a:p>
        </p:txBody>
      </p:sp>
      <p:cxnSp>
        <p:nvCxnSpPr>
          <p:cNvPr id="53" name="Straight Arrow Connector 52"/>
          <p:cNvCxnSpPr/>
          <p:nvPr/>
        </p:nvCxnSpPr>
        <p:spPr>
          <a:xfrm flipV="1">
            <a:off x="5791200" y="2584450"/>
            <a:ext cx="0" cy="2305050"/>
          </a:xfrm>
          <a:prstGeom prst="straightConnector1">
            <a:avLst/>
          </a:prstGeom>
          <a:ln>
            <a:solidFill>
              <a:schemeClr val="accent6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5624328" y="4877316"/>
            <a:ext cx="1917938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6"/>
                </a:solidFill>
              </a:rPr>
              <a:t>Commit wait done</a:t>
            </a: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2296928" y="4864616"/>
            <a:ext cx="2011939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6"/>
                </a:solidFill>
              </a:rPr>
              <a:t>Compute </a:t>
            </a:r>
            <a:r>
              <a:rPr lang="en-US" i="1" dirty="0" smtClean="0">
                <a:solidFill>
                  <a:schemeClr val="accent6"/>
                </a:solidFill>
              </a:rPr>
              <a:t>s</a:t>
            </a:r>
            <a:r>
              <a:rPr lang="en-US" dirty="0" smtClean="0">
                <a:solidFill>
                  <a:schemeClr val="accent6"/>
                </a:solidFill>
              </a:rPr>
              <a:t> for each</a:t>
            </a: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C59E4-2FE4-564D-A950-09C870524D20}" type="slidenum">
              <a:rPr lang="en-US" smtClean="0"/>
              <a:t>16</a:t>
            </a:fld>
            <a:endParaRPr lang="en-US" dirty="0"/>
          </a:p>
        </p:txBody>
      </p:sp>
      <p:sp>
        <p:nvSpPr>
          <p:cNvPr id="54" name="TextBox 53"/>
          <p:cNvSpPr txBox="1"/>
          <p:nvPr/>
        </p:nvSpPr>
        <p:spPr>
          <a:xfrm>
            <a:off x="2972590" y="1395968"/>
            <a:ext cx="1363512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Start logging</a:t>
            </a:r>
            <a:endParaRPr lang="en-US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4369590" y="1395968"/>
            <a:ext cx="1411639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Done logging</a:t>
            </a:r>
            <a:endParaRPr lang="en-US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  <p:cxnSp>
        <p:nvCxnSpPr>
          <p:cNvPr id="58" name="Straight Arrow Connector 57"/>
          <p:cNvCxnSpPr/>
          <p:nvPr/>
        </p:nvCxnSpPr>
        <p:spPr>
          <a:xfrm>
            <a:off x="3821755" y="1765300"/>
            <a:ext cx="0" cy="1670050"/>
          </a:xfrm>
          <a:prstGeom prst="straightConnector1">
            <a:avLst/>
          </a:prstGeom>
          <a:ln>
            <a:solidFill>
              <a:schemeClr val="accent5">
                <a:lumMod val="20000"/>
                <a:lumOff val="8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>
            <a:off x="4977455" y="1765300"/>
            <a:ext cx="0" cy="1670050"/>
          </a:xfrm>
          <a:prstGeom prst="straightConnector1">
            <a:avLst/>
          </a:prstGeom>
          <a:ln>
            <a:solidFill>
              <a:schemeClr val="accent5">
                <a:lumMod val="20000"/>
                <a:lumOff val="8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>
            <a:off x="4799655" y="1771650"/>
            <a:ext cx="0" cy="2603500"/>
          </a:xfrm>
          <a:prstGeom prst="straightConnector1">
            <a:avLst/>
          </a:prstGeom>
          <a:ln>
            <a:solidFill>
              <a:schemeClr val="accent5">
                <a:lumMod val="20000"/>
                <a:lumOff val="8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>
            <a:off x="4012426" y="1771650"/>
            <a:ext cx="0" cy="2603500"/>
          </a:xfrm>
          <a:prstGeom prst="straightConnector1">
            <a:avLst/>
          </a:prstGeom>
          <a:ln>
            <a:solidFill>
              <a:schemeClr val="accent5">
                <a:lumMod val="20000"/>
                <a:lumOff val="8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>
          <a:xfrm flipV="1">
            <a:off x="5141610" y="2584450"/>
            <a:ext cx="121595" cy="857250"/>
          </a:xfrm>
          <a:prstGeom prst="straightConnector1">
            <a:avLst/>
          </a:prstGeom>
          <a:ln>
            <a:solidFill>
              <a:schemeClr val="accent5">
                <a:lumMod val="20000"/>
                <a:lumOff val="8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/>
          <p:nvPr/>
        </p:nvCxnSpPr>
        <p:spPr>
          <a:xfrm flipV="1">
            <a:off x="5141610" y="2584450"/>
            <a:ext cx="255890" cy="1790700"/>
          </a:xfrm>
          <a:prstGeom prst="straightConnector1">
            <a:avLst/>
          </a:prstGeom>
          <a:ln>
            <a:solidFill>
              <a:schemeClr val="accent5">
                <a:lumMod val="20000"/>
                <a:lumOff val="8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4451522" y="4393684"/>
            <a:ext cx="1047695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Prepared</a:t>
            </a:r>
            <a:endParaRPr lang="en-US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  <p:cxnSp>
        <p:nvCxnSpPr>
          <p:cNvPr id="65" name="Straight Arrow Connector 64"/>
          <p:cNvCxnSpPr/>
          <p:nvPr/>
        </p:nvCxnSpPr>
        <p:spPr>
          <a:xfrm flipV="1">
            <a:off x="2805755" y="2584450"/>
            <a:ext cx="0" cy="2305050"/>
          </a:xfrm>
          <a:prstGeom prst="straightConnector1">
            <a:avLst/>
          </a:prstGeom>
          <a:ln>
            <a:solidFill>
              <a:schemeClr val="accent6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 flipV="1">
            <a:off x="2552700" y="4433584"/>
            <a:ext cx="0" cy="455916"/>
          </a:xfrm>
          <a:prstGeom prst="straightConnector1">
            <a:avLst/>
          </a:prstGeom>
          <a:ln>
            <a:solidFill>
              <a:schemeClr val="accent6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1" name="TextBox 70"/>
          <p:cNvSpPr txBox="1"/>
          <p:nvPr/>
        </p:nvSpPr>
        <p:spPr>
          <a:xfrm>
            <a:off x="4084851" y="5272564"/>
            <a:ext cx="1880631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6"/>
                </a:solidFill>
              </a:rPr>
              <a:t>Compute overall </a:t>
            </a:r>
            <a:r>
              <a:rPr lang="en-US" i="1" dirty="0">
                <a:solidFill>
                  <a:schemeClr val="accent6"/>
                </a:solidFill>
              </a:rPr>
              <a:t>s</a:t>
            </a:r>
            <a:endParaRPr lang="en-US" dirty="0">
              <a:solidFill>
                <a:schemeClr val="accent6"/>
              </a:solidFill>
            </a:endParaRPr>
          </a:p>
        </p:txBody>
      </p:sp>
      <p:cxnSp>
        <p:nvCxnSpPr>
          <p:cNvPr id="73" name="Straight Arrow Connector 72"/>
          <p:cNvCxnSpPr/>
          <p:nvPr/>
        </p:nvCxnSpPr>
        <p:spPr>
          <a:xfrm flipV="1">
            <a:off x="5487190" y="2584450"/>
            <a:ext cx="0" cy="2688114"/>
          </a:xfrm>
          <a:prstGeom prst="straightConnector1">
            <a:avLst/>
          </a:prstGeom>
          <a:ln>
            <a:solidFill>
              <a:schemeClr val="accent6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5" name="Can 74"/>
          <p:cNvSpPr/>
          <p:nvPr/>
        </p:nvSpPr>
        <p:spPr>
          <a:xfrm>
            <a:off x="167242" y="2247900"/>
            <a:ext cx="912259" cy="492732"/>
          </a:xfrm>
          <a:prstGeom prst="can">
            <a:avLst/>
          </a:prstGeom>
          <a:solidFill>
            <a:schemeClr val="accent3"/>
          </a:solidFill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endParaRPr lang="en-US" dirty="0" smtClean="0"/>
          </a:p>
        </p:txBody>
      </p:sp>
      <p:sp>
        <p:nvSpPr>
          <p:cNvPr id="76" name="Can 75"/>
          <p:cNvSpPr/>
          <p:nvPr/>
        </p:nvSpPr>
        <p:spPr>
          <a:xfrm>
            <a:off x="167242" y="4187218"/>
            <a:ext cx="912259" cy="492732"/>
          </a:xfrm>
          <a:prstGeom prst="can">
            <a:avLst>
              <a:gd name="adj" fmla="val 14690"/>
            </a:avLst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endParaRPr lang="en-US" dirty="0" smtClean="0"/>
          </a:p>
        </p:txBody>
      </p:sp>
      <p:sp>
        <p:nvSpPr>
          <p:cNvPr id="77" name="Can 76"/>
          <p:cNvSpPr/>
          <p:nvPr/>
        </p:nvSpPr>
        <p:spPr>
          <a:xfrm>
            <a:off x="167242" y="3215926"/>
            <a:ext cx="912259" cy="492732"/>
          </a:xfrm>
          <a:prstGeom prst="can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endParaRPr lang="en-US" dirty="0" smtClean="0"/>
          </a:p>
        </p:txBody>
      </p:sp>
      <p:sp>
        <p:nvSpPr>
          <p:cNvPr id="68" name="TextBox 67"/>
          <p:cNvSpPr txBox="1"/>
          <p:nvPr/>
        </p:nvSpPr>
        <p:spPr>
          <a:xfrm>
            <a:off x="6452291" y="2321784"/>
            <a:ext cx="1233781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Committed</a:t>
            </a:r>
            <a:endParaRPr lang="en-US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4451522" y="4622284"/>
            <a:ext cx="790150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6"/>
                </a:solidFill>
              </a:rPr>
              <a:t>Send </a:t>
            </a:r>
            <a:r>
              <a:rPr lang="en-US" i="1" dirty="0" smtClean="0">
                <a:solidFill>
                  <a:schemeClr val="accent6"/>
                </a:solidFill>
              </a:rPr>
              <a:t>s</a:t>
            </a:r>
            <a:endParaRPr lang="en-US" dirty="0">
              <a:solidFill>
                <a:schemeClr val="accent6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758248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7227"/>
    </mc:Choice>
    <mc:Fallback xmlns="">
      <p:transition xmlns:p14="http://schemas.microsoft.com/office/powerpoint/2010/main" spd="slow" advTm="97227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37" grpId="0"/>
      <p:bldP spid="48" grpId="0"/>
      <p:bldP spid="52" grpId="0"/>
      <p:bldP spid="56" grpId="0"/>
      <p:bldP spid="57" grpId="0"/>
      <p:bldP spid="54" grpId="0"/>
      <p:bldP spid="55" grpId="0"/>
      <p:bldP spid="64" grpId="0"/>
      <p:bldP spid="71" grpId="0"/>
      <p:bldP spid="68" grpId="0"/>
      <p:bldP spid="6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OSDI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C59E4-2FE4-564D-A950-09C870524D20}" type="slidenum">
              <a:rPr lang="en-US" smtClean="0"/>
              <a:t>17</a:t>
            </a:fld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1793811" y="3463922"/>
            <a:ext cx="4822889" cy="393700"/>
            <a:chOff x="2197100" y="3829050"/>
            <a:chExt cx="1562100" cy="393700"/>
          </a:xfrm>
        </p:grpSpPr>
        <p:cxnSp>
          <p:nvCxnSpPr>
            <p:cNvPr id="7" name="Straight Connector 6"/>
            <p:cNvCxnSpPr/>
            <p:nvPr/>
          </p:nvCxnSpPr>
          <p:spPr>
            <a:xfrm>
              <a:off x="2197100" y="4025900"/>
              <a:ext cx="1562100" cy="0"/>
            </a:xfrm>
            <a:prstGeom prst="line">
              <a:avLst/>
            </a:prstGeom>
            <a:ln>
              <a:solidFill>
                <a:srgbClr val="8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2200822" y="3829050"/>
              <a:ext cx="0" cy="393700"/>
            </a:xfrm>
            <a:prstGeom prst="line">
              <a:avLst/>
            </a:prstGeom>
            <a:ln>
              <a:solidFill>
                <a:srgbClr val="8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3759200" y="3829050"/>
              <a:ext cx="0" cy="393700"/>
            </a:xfrm>
            <a:prstGeom prst="line">
              <a:avLst/>
            </a:prstGeom>
            <a:ln>
              <a:solidFill>
                <a:srgbClr val="8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TextBox 12"/>
          <p:cNvSpPr txBox="1"/>
          <p:nvPr/>
        </p:nvSpPr>
        <p:spPr>
          <a:xfrm>
            <a:off x="1334444" y="3476106"/>
            <a:ext cx="55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800000"/>
                </a:solidFill>
              </a:rPr>
              <a:t>T</a:t>
            </a:r>
            <a:r>
              <a:rPr lang="en-US" baseline="-25000" dirty="0" smtClean="0">
                <a:solidFill>
                  <a:srgbClr val="800000"/>
                </a:solidFill>
              </a:rPr>
              <a:t>P</a:t>
            </a:r>
            <a:endParaRPr lang="en-US" baseline="-25000" dirty="0">
              <a:solidFill>
                <a:srgbClr val="8000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685921" y="1544161"/>
            <a:ext cx="16390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Remove X from my friend list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2810719" y="2904351"/>
            <a:ext cx="19184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Remove myself from X’s friend list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038350" y="2440672"/>
            <a:ext cx="6061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chemeClr val="accent6"/>
                </a:solidFill>
              </a:rPr>
              <a:t>s</a:t>
            </a:r>
            <a:r>
              <a:rPr lang="en-US" i="1" baseline="-25000" dirty="0" smtClean="0">
                <a:solidFill>
                  <a:schemeClr val="accent6"/>
                </a:solidFill>
              </a:rPr>
              <a:t>C</a:t>
            </a:r>
            <a:r>
              <a:rPr lang="en-US" i="1" dirty="0" smtClean="0">
                <a:solidFill>
                  <a:schemeClr val="accent6"/>
                </a:solidFill>
              </a:rPr>
              <a:t>=</a:t>
            </a:r>
            <a:r>
              <a:rPr lang="en-US" dirty="0" smtClean="0">
                <a:solidFill>
                  <a:schemeClr val="accent6"/>
                </a:solidFill>
              </a:rPr>
              <a:t>6</a:t>
            </a: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2068431" y="3797042"/>
            <a:ext cx="6052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chemeClr val="accent6"/>
                </a:solidFill>
              </a:rPr>
              <a:t>s</a:t>
            </a:r>
            <a:r>
              <a:rPr lang="en-US" i="1" baseline="-25000" dirty="0" smtClean="0">
                <a:solidFill>
                  <a:schemeClr val="accent6"/>
                </a:solidFill>
              </a:rPr>
              <a:t>P</a:t>
            </a:r>
            <a:r>
              <a:rPr lang="en-US" i="1" dirty="0" smtClean="0">
                <a:solidFill>
                  <a:schemeClr val="accent6"/>
                </a:solidFill>
              </a:rPr>
              <a:t>=</a:t>
            </a:r>
            <a:r>
              <a:rPr lang="en-US" dirty="0">
                <a:solidFill>
                  <a:schemeClr val="accent6"/>
                </a:solidFill>
              </a:rPr>
              <a:t>8</a:t>
            </a:r>
          </a:p>
        </p:txBody>
      </p:sp>
      <p:cxnSp>
        <p:nvCxnSpPr>
          <p:cNvPr id="37" name="Straight Arrow Connector 36"/>
          <p:cNvCxnSpPr/>
          <p:nvPr/>
        </p:nvCxnSpPr>
        <p:spPr>
          <a:xfrm flipV="1">
            <a:off x="3696804" y="2254247"/>
            <a:ext cx="304800" cy="1384303"/>
          </a:xfrm>
          <a:prstGeom prst="straightConnector1">
            <a:avLst/>
          </a:prstGeom>
          <a:ln>
            <a:solidFill>
              <a:schemeClr val="accent5">
                <a:lumMod val="20000"/>
                <a:lumOff val="8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3887304" y="2440672"/>
            <a:ext cx="5192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chemeClr val="accent6"/>
                </a:solidFill>
              </a:rPr>
              <a:t>s</a:t>
            </a:r>
            <a:r>
              <a:rPr lang="en-US" dirty="0" smtClean="0">
                <a:solidFill>
                  <a:schemeClr val="accent6"/>
                </a:solidFill>
              </a:rPr>
              <a:t>=8</a:t>
            </a:r>
            <a:endParaRPr lang="en-US" dirty="0">
              <a:solidFill>
                <a:schemeClr val="accent6"/>
              </a:solidFill>
            </a:endParaRPr>
          </a:p>
        </p:txBody>
      </p:sp>
      <p:cxnSp>
        <p:nvCxnSpPr>
          <p:cNvPr id="43" name="Straight Arrow Connector 42"/>
          <p:cNvCxnSpPr/>
          <p:nvPr/>
        </p:nvCxnSpPr>
        <p:spPr>
          <a:xfrm>
            <a:off x="4729193" y="2254247"/>
            <a:ext cx="1070479" cy="1384303"/>
          </a:xfrm>
          <a:prstGeom prst="straightConnector1">
            <a:avLst/>
          </a:prstGeom>
          <a:ln cap="rnd">
            <a:solidFill>
              <a:srgbClr val="FFFF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6515099" y="2440672"/>
            <a:ext cx="7112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chemeClr val="accent6"/>
                </a:solidFill>
              </a:rPr>
              <a:t>s</a:t>
            </a:r>
            <a:r>
              <a:rPr lang="en-US" dirty="0" smtClean="0">
                <a:solidFill>
                  <a:schemeClr val="accent6"/>
                </a:solidFill>
              </a:rPr>
              <a:t>=15</a:t>
            </a: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6723876" y="1721354"/>
            <a:ext cx="12969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Risky post P</a:t>
            </a:r>
            <a:endParaRPr lang="en-US" dirty="0"/>
          </a:p>
        </p:txBody>
      </p:sp>
      <p:sp>
        <p:nvSpPr>
          <p:cNvPr id="70" name="Can 69"/>
          <p:cNvSpPr/>
          <p:nvPr/>
        </p:nvSpPr>
        <p:spPr>
          <a:xfrm>
            <a:off x="167242" y="2036840"/>
            <a:ext cx="912259" cy="492732"/>
          </a:xfrm>
          <a:prstGeom prst="can">
            <a:avLst/>
          </a:prstGeom>
          <a:solidFill>
            <a:schemeClr val="accent3"/>
          </a:solidFill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endParaRPr lang="en-US" dirty="0" smtClean="0"/>
          </a:p>
        </p:txBody>
      </p:sp>
      <p:sp>
        <p:nvSpPr>
          <p:cNvPr id="71" name="Can 70"/>
          <p:cNvSpPr/>
          <p:nvPr/>
        </p:nvSpPr>
        <p:spPr>
          <a:xfrm>
            <a:off x="178273" y="3454394"/>
            <a:ext cx="912259" cy="492732"/>
          </a:xfrm>
          <a:prstGeom prst="can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endParaRPr lang="en-US" dirty="0" smtClean="0"/>
          </a:p>
        </p:txBody>
      </p:sp>
      <p:sp>
        <p:nvSpPr>
          <p:cNvPr id="72" name="TextBox 71"/>
          <p:cNvSpPr txBox="1"/>
          <p:nvPr/>
        </p:nvSpPr>
        <p:spPr>
          <a:xfrm>
            <a:off x="5820555" y="3797042"/>
            <a:ext cx="5192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chemeClr val="accent6"/>
                </a:solidFill>
              </a:rPr>
              <a:t>s</a:t>
            </a:r>
            <a:r>
              <a:rPr lang="en-US" dirty="0" smtClean="0">
                <a:solidFill>
                  <a:schemeClr val="accent6"/>
                </a:solidFill>
              </a:rPr>
              <a:t>=8</a:t>
            </a: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3121141" y="4338771"/>
            <a:ext cx="6493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Time</a:t>
            </a:r>
            <a:endParaRPr lang="en-US" dirty="0"/>
          </a:p>
        </p:txBody>
      </p:sp>
      <p:sp>
        <p:nvSpPr>
          <p:cNvPr id="78" name="Can 77"/>
          <p:cNvSpPr/>
          <p:nvPr/>
        </p:nvSpPr>
        <p:spPr>
          <a:xfrm>
            <a:off x="2020837" y="4861422"/>
            <a:ext cx="530868" cy="222046"/>
          </a:xfrm>
          <a:prstGeom prst="can">
            <a:avLst/>
          </a:prstGeom>
          <a:solidFill>
            <a:schemeClr val="accent3"/>
          </a:solidFill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endParaRPr lang="en-US" dirty="0" smtClean="0"/>
          </a:p>
        </p:txBody>
      </p:sp>
      <p:sp>
        <p:nvSpPr>
          <p:cNvPr id="80" name="TextBox 79"/>
          <p:cNvSpPr txBox="1"/>
          <p:nvPr/>
        </p:nvSpPr>
        <p:spPr>
          <a:xfrm>
            <a:off x="4690310" y="4338771"/>
            <a:ext cx="4166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&lt;8</a:t>
            </a:r>
            <a:endParaRPr lang="en-US" dirty="0"/>
          </a:p>
        </p:txBody>
      </p:sp>
      <p:sp>
        <p:nvSpPr>
          <p:cNvPr id="85" name="TextBox 84"/>
          <p:cNvSpPr txBox="1"/>
          <p:nvPr/>
        </p:nvSpPr>
        <p:spPr>
          <a:xfrm>
            <a:off x="4675601" y="4780006"/>
            <a:ext cx="4460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[X]</a:t>
            </a:r>
            <a:endParaRPr lang="en-US" dirty="0"/>
          </a:p>
        </p:txBody>
      </p:sp>
      <p:sp>
        <p:nvSpPr>
          <p:cNvPr id="86" name="TextBox 85"/>
          <p:cNvSpPr txBox="1"/>
          <p:nvPr/>
        </p:nvSpPr>
        <p:spPr>
          <a:xfrm>
            <a:off x="4585883" y="5456023"/>
            <a:ext cx="6254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[me]</a:t>
            </a:r>
            <a:endParaRPr lang="en-US" dirty="0"/>
          </a:p>
        </p:txBody>
      </p:sp>
      <p:sp>
        <p:nvSpPr>
          <p:cNvPr id="83" name="TextBox 82"/>
          <p:cNvSpPr txBox="1"/>
          <p:nvPr/>
        </p:nvSpPr>
        <p:spPr>
          <a:xfrm>
            <a:off x="6128726" y="4338771"/>
            <a:ext cx="4186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15</a:t>
            </a:r>
          </a:p>
        </p:txBody>
      </p:sp>
      <p:cxnSp>
        <p:nvCxnSpPr>
          <p:cNvPr id="90" name="Straight Connector 89"/>
          <p:cNvCxnSpPr/>
          <p:nvPr/>
        </p:nvCxnSpPr>
        <p:spPr>
          <a:xfrm>
            <a:off x="2744144" y="4746203"/>
            <a:ext cx="422815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>
          <a:xfrm>
            <a:off x="4140200" y="4338771"/>
            <a:ext cx="0" cy="1592129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 flipV="1">
            <a:off x="2278265" y="3428997"/>
            <a:ext cx="0" cy="463550"/>
          </a:xfrm>
          <a:prstGeom prst="straightConnector1">
            <a:avLst/>
          </a:prstGeom>
          <a:ln>
            <a:solidFill>
              <a:srgbClr val="F79646"/>
            </a:solidFill>
            <a:headEnd type="non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079501" y="2069581"/>
            <a:ext cx="55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800000"/>
                </a:solidFill>
              </a:rPr>
              <a:t>T</a:t>
            </a:r>
            <a:r>
              <a:rPr lang="en-US" baseline="-25000" dirty="0" smtClean="0">
                <a:solidFill>
                  <a:srgbClr val="800000"/>
                </a:solidFill>
              </a:rPr>
              <a:t>C</a:t>
            </a:r>
            <a:endParaRPr lang="en-US" baseline="-25000" dirty="0">
              <a:solidFill>
                <a:srgbClr val="800000"/>
              </a:solidFill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1524000" y="2057397"/>
            <a:ext cx="3619500" cy="393700"/>
            <a:chOff x="2197100" y="3829050"/>
            <a:chExt cx="1562100" cy="393700"/>
          </a:xfrm>
        </p:grpSpPr>
        <p:cxnSp>
          <p:nvCxnSpPr>
            <p:cNvPr id="15" name="Straight Connector 14"/>
            <p:cNvCxnSpPr/>
            <p:nvPr/>
          </p:nvCxnSpPr>
          <p:spPr>
            <a:xfrm>
              <a:off x="2197100" y="4025900"/>
              <a:ext cx="1562100" cy="0"/>
            </a:xfrm>
            <a:prstGeom prst="line">
              <a:avLst/>
            </a:prstGeom>
            <a:ln>
              <a:solidFill>
                <a:srgbClr val="8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2200822" y="3829050"/>
              <a:ext cx="0" cy="393700"/>
            </a:xfrm>
            <a:prstGeom prst="line">
              <a:avLst/>
            </a:prstGeom>
            <a:ln>
              <a:solidFill>
                <a:srgbClr val="8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3759200" y="3829050"/>
              <a:ext cx="0" cy="393700"/>
            </a:xfrm>
            <a:prstGeom prst="line">
              <a:avLst/>
            </a:prstGeom>
            <a:ln>
              <a:solidFill>
                <a:srgbClr val="8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3" name="Group 52"/>
          <p:cNvGrpSpPr/>
          <p:nvPr/>
        </p:nvGrpSpPr>
        <p:grpSpPr>
          <a:xfrm>
            <a:off x="6273800" y="2057397"/>
            <a:ext cx="2222500" cy="393700"/>
            <a:chOff x="2197100" y="3829050"/>
            <a:chExt cx="1562100" cy="393700"/>
          </a:xfrm>
        </p:grpSpPr>
        <p:cxnSp>
          <p:nvCxnSpPr>
            <p:cNvPr id="54" name="Straight Connector 53"/>
            <p:cNvCxnSpPr/>
            <p:nvPr/>
          </p:nvCxnSpPr>
          <p:spPr>
            <a:xfrm>
              <a:off x="2197100" y="4025900"/>
              <a:ext cx="1562100" cy="0"/>
            </a:xfrm>
            <a:prstGeom prst="line">
              <a:avLst/>
            </a:prstGeom>
            <a:ln>
              <a:solidFill>
                <a:srgbClr val="8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>
              <a:off x="2200822" y="3829050"/>
              <a:ext cx="0" cy="393700"/>
            </a:xfrm>
            <a:prstGeom prst="line">
              <a:avLst/>
            </a:prstGeom>
            <a:ln>
              <a:solidFill>
                <a:srgbClr val="8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>
              <a:off x="3759200" y="3829050"/>
              <a:ext cx="0" cy="393700"/>
            </a:xfrm>
            <a:prstGeom prst="line">
              <a:avLst/>
            </a:prstGeom>
            <a:ln>
              <a:solidFill>
                <a:srgbClr val="8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7" name="TextBox 56"/>
          <p:cNvSpPr txBox="1"/>
          <p:nvPr/>
        </p:nvSpPr>
        <p:spPr>
          <a:xfrm>
            <a:off x="5880100" y="2069581"/>
            <a:ext cx="4597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800000"/>
                </a:solidFill>
              </a:rPr>
              <a:t>T</a:t>
            </a:r>
            <a:r>
              <a:rPr lang="en-US" baseline="-25000" dirty="0">
                <a:solidFill>
                  <a:srgbClr val="800000"/>
                </a:solidFill>
              </a:rPr>
              <a:t>2</a:t>
            </a:r>
          </a:p>
        </p:txBody>
      </p:sp>
      <p:cxnSp>
        <p:nvCxnSpPr>
          <p:cNvPr id="59" name="Straight Arrow Connector 58"/>
          <p:cNvCxnSpPr/>
          <p:nvPr/>
        </p:nvCxnSpPr>
        <p:spPr>
          <a:xfrm flipV="1">
            <a:off x="2278265" y="2022472"/>
            <a:ext cx="0" cy="463550"/>
          </a:xfrm>
          <a:prstGeom prst="straightConnector1">
            <a:avLst/>
          </a:prstGeom>
          <a:ln>
            <a:solidFill>
              <a:srgbClr val="F79646"/>
            </a:solidFill>
            <a:headEnd type="non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 flipV="1">
            <a:off x="4606903" y="2022472"/>
            <a:ext cx="0" cy="463550"/>
          </a:xfrm>
          <a:prstGeom prst="straightConnector1">
            <a:avLst/>
          </a:prstGeom>
          <a:ln>
            <a:solidFill>
              <a:srgbClr val="F79646"/>
            </a:solidFill>
            <a:headEnd type="non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 flipV="1">
            <a:off x="6000750" y="3428997"/>
            <a:ext cx="0" cy="463550"/>
          </a:xfrm>
          <a:prstGeom prst="straightConnector1">
            <a:avLst/>
          </a:prstGeom>
          <a:ln>
            <a:solidFill>
              <a:srgbClr val="F79646"/>
            </a:solidFill>
            <a:headEnd type="non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/>
          <p:nvPr/>
        </p:nvCxnSpPr>
        <p:spPr>
          <a:xfrm flipV="1">
            <a:off x="6673850" y="2022472"/>
            <a:ext cx="0" cy="463550"/>
          </a:xfrm>
          <a:prstGeom prst="straightConnector1">
            <a:avLst/>
          </a:prstGeom>
          <a:ln>
            <a:solidFill>
              <a:srgbClr val="F79646"/>
            </a:solidFill>
            <a:headEnd type="non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/>
          <p:nvPr/>
        </p:nvCxnSpPr>
        <p:spPr>
          <a:xfrm flipV="1">
            <a:off x="8147050" y="2022472"/>
            <a:ext cx="0" cy="463550"/>
          </a:xfrm>
          <a:prstGeom prst="straightConnector1">
            <a:avLst/>
          </a:prstGeom>
          <a:ln>
            <a:solidFill>
              <a:srgbClr val="F79646"/>
            </a:solidFill>
            <a:headEnd type="non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6" name="TextBox 65"/>
          <p:cNvSpPr txBox="1"/>
          <p:nvPr/>
        </p:nvSpPr>
        <p:spPr>
          <a:xfrm>
            <a:off x="6111438" y="5122906"/>
            <a:ext cx="4454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[P]</a:t>
            </a:r>
            <a:endParaRPr lang="en-US" dirty="0"/>
          </a:p>
        </p:txBody>
      </p:sp>
      <p:sp>
        <p:nvSpPr>
          <p:cNvPr id="67" name="Can 66"/>
          <p:cNvSpPr/>
          <p:nvPr/>
        </p:nvSpPr>
        <p:spPr>
          <a:xfrm>
            <a:off x="2020837" y="5215050"/>
            <a:ext cx="530868" cy="222046"/>
          </a:xfrm>
          <a:prstGeom prst="can">
            <a:avLst/>
          </a:prstGeom>
          <a:solidFill>
            <a:schemeClr val="accent3"/>
          </a:solidFill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endParaRPr lang="en-US" dirty="0" smtClean="0"/>
          </a:p>
        </p:txBody>
      </p:sp>
      <p:sp>
        <p:nvSpPr>
          <p:cNvPr id="68" name="Can 67"/>
          <p:cNvSpPr/>
          <p:nvPr/>
        </p:nvSpPr>
        <p:spPr>
          <a:xfrm>
            <a:off x="2020837" y="5568677"/>
            <a:ext cx="530868" cy="222046"/>
          </a:xfrm>
          <a:prstGeom prst="can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endParaRPr lang="en-US" dirty="0" smtClean="0"/>
          </a:p>
        </p:txBody>
      </p:sp>
      <p:sp>
        <p:nvSpPr>
          <p:cNvPr id="18" name="TextBox 17"/>
          <p:cNvSpPr txBox="1"/>
          <p:nvPr/>
        </p:nvSpPr>
        <p:spPr>
          <a:xfrm>
            <a:off x="2820344" y="4787900"/>
            <a:ext cx="11902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My friends</a:t>
            </a:r>
            <a:endParaRPr lang="en-US" dirty="0"/>
          </a:p>
        </p:txBody>
      </p:sp>
      <p:sp>
        <p:nvSpPr>
          <p:cNvPr id="69" name="TextBox 68"/>
          <p:cNvSpPr txBox="1"/>
          <p:nvPr/>
        </p:nvSpPr>
        <p:spPr>
          <a:xfrm>
            <a:off x="2833044" y="5130800"/>
            <a:ext cx="1043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My posts</a:t>
            </a:r>
            <a:endParaRPr lang="en-US" dirty="0"/>
          </a:p>
        </p:txBody>
      </p:sp>
      <p:sp>
        <p:nvSpPr>
          <p:cNvPr id="73" name="TextBox 72"/>
          <p:cNvSpPr txBox="1"/>
          <p:nvPr/>
        </p:nvSpPr>
        <p:spPr>
          <a:xfrm>
            <a:off x="2833044" y="5461000"/>
            <a:ext cx="1159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X’s friends</a:t>
            </a:r>
            <a:endParaRPr lang="en-US" dirty="0"/>
          </a:p>
        </p:txBody>
      </p:sp>
      <p:sp>
        <p:nvSpPr>
          <p:cNvPr id="74" name="TextBox 73"/>
          <p:cNvSpPr txBox="1"/>
          <p:nvPr/>
        </p:nvSpPr>
        <p:spPr>
          <a:xfrm>
            <a:off x="5528510" y="4338771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75" name="TextBox 74"/>
          <p:cNvSpPr txBox="1"/>
          <p:nvPr/>
        </p:nvSpPr>
        <p:spPr>
          <a:xfrm>
            <a:off x="5513801" y="4780006"/>
            <a:ext cx="3262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[]</a:t>
            </a:r>
            <a:endParaRPr lang="en-US" dirty="0"/>
          </a:p>
        </p:txBody>
      </p:sp>
      <p:sp>
        <p:nvSpPr>
          <p:cNvPr id="76" name="TextBox 75"/>
          <p:cNvSpPr txBox="1"/>
          <p:nvPr/>
        </p:nvSpPr>
        <p:spPr>
          <a:xfrm>
            <a:off x="5525683" y="5456023"/>
            <a:ext cx="3262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[]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89696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3600"/>
    </mc:Choice>
    <mc:Fallback xmlns="">
      <p:transition xmlns:p14="http://schemas.microsoft.com/office/powerpoint/2010/main" spd="slow" advTm="13600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6" grpId="0"/>
      <p:bldP spid="40" grpId="0"/>
      <p:bldP spid="62" grpId="0"/>
      <p:bldP spid="7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Have We Covered?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1800" y="1600200"/>
            <a:ext cx="83693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Lock-free read transactions across datacenters</a:t>
            </a:r>
            <a:endParaRPr lang="en-US" dirty="0"/>
          </a:p>
          <a:p>
            <a:r>
              <a:rPr lang="en-US" dirty="0" smtClean="0"/>
              <a:t>External </a:t>
            </a:r>
            <a:r>
              <a:rPr lang="en-US" dirty="0"/>
              <a:t>consistency</a:t>
            </a:r>
          </a:p>
          <a:p>
            <a:r>
              <a:rPr lang="en-US" dirty="0" smtClean="0"/>
              <a:t>Timestamp assignment</a:t>
            </a:r>
          </a:p>
          <a:p>
            <a:r>
              <a:rPr lang="en-US" dirty="0" smtClean="0"/>
              <a:t>TrueTime</a:t>
            </a:r>
            <a:endParaRPr lang="en-US" dirty="0"/>
          </a:p>
          <a:p>
            <a:pPr lvl="1"/>
            <a:r>
              <a:rPr lang="en-US" dirty="0"/>
              <a:t>U</a:t>
            </a:r>
            <a:r>
              <a:rPr lang="en-US" dirty="0" smtClean="0"/>
              <a:t>ncertainty </a:t>
            </a:r>
            <a:r>
              <a:rPr lang="en-US" dirty="0"/>
              <a:t>in time </a:t>
            </a:r>
            <a:r>
              <a:rPr lang="en-US" dirty="0" smtClean="0"/>
              <a:t>can </a:t>
            </a:r>
            <a:r>
              <a:rPr lang="en-US" dirty="0"/>
              <a:t>be waited </a:t>
            </a:r>
            <a:r>
              <a:rPr lang="en-US" dirty="0" smtClean="0"/>
              <a:t>out</a:t>
            </a:r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OSDI 2012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C59E4-2FE4-564D-A950-09C870524D20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45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8721"/>
    </mc:Choice>
    <mc:Fallback xmlns="">
      <p:transition xmlns:p14="http://schemas.microsoft.com/office/powerpoint/2010/main" spd="slow" advTm="28721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Haven’t We Covered?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to read at the present time</a:t>
            </a:r>
          </a:p>
          <a:p>
            <a:r>
              <a:rPr lang="en-US" dirty="0" smtClean="0"/>
              <a:t>Atomic schema changes</a:t>
            </a:r>
          </a:p>
          <a:p>
            <a:pPr lvl="1"/>
            <a:r>
              <a:rPr lang="en-US" dirty="0" smtClean="0"/>
              <a:t>Mostly non-blocking</a:t>
            </a:r>
          </a:p>
          <a:p>
            <a:pPr lvl="1"/>
            <a:r>
              <a:rPr lang="en-US" dirty="0" smtClean="0"/>
              <a:t>Commit in the future</a:t>
            </a:r>
          </a:p>
          <a:p>
            <a:r>
              <a:rPr lang="en-US" dirty="0" smtClean="0"/>
              <a:t>Non-blocking reads in the past</a:t>
            </a:r>
          </a:p>
          <a:p>
            <a:pPr lvl="1"/>
            <a:r>
              <a:rPr lang="en-US" dirty="0" smtClean="0"/>
              <a:t>At any sufficiently up-to-date replica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OSDI 2012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C59E4-2FE4-564D-A950-09C870524D20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16697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8004"/>
    </mc:Choice>
    <mc:Fallback xmlns="">
      <p:transition xmlns:p14="http://schemas.microsoft.com/office/powerpoint/2010/main" spd="slow" advTm="58004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Spanner?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1" indent="-342900">
              <a:buFont typeface="Arial"/>
              <a:buChar char="•"/>
            </a:pPr>
            <a:r>
              <a:rPr lang="en-US" sz="3200" dirty="0" smtClean="0"/>
              <a:t>Distributed multiversion database</a:t>
            </a:r>
          </a:p>
          <a:p>
            <a:pPr marL="742950" lvl="2" indent="-342900"/>
            <a:r>
              <a:rPr lang="en-US" dirty="0" smtClean="0"/>
              <a:t>General-purpose transactions (ACID)</a:t>
            </a:r>
          </a:p>
          <a:p>
            <a:pPr marL="742950" lvl="2" indent="-342900"/>
            <a:r>
              <a:rPr lang="en-US" dirty="0" smtClean="0"/>
              <a:t>SQL query language</a:t>
            </a:r>
          </a:p>
          <a:p>
            <a:pPr marL="742950" lvl="2" indent="-342900"/>
            <a:r>
              <a:rPr lang="en-US" dirty="0" smtClean="0"/>
              <a:t>Schematized tables</a:t>
            </a:r>
          </a:p>
          <a:p>
            <a:pPr marL="742950" lvl="2" indent="-342900"/>
            <a:r>
              <a:rPr lang="en-US" dirty="0" smtClean="0"/>
              <a:t>Semi-relational data model</a:t>
            </a:r>
          </a:p>
          <a:p>
            <a:pPr marL="742950" lvl="2" indent="-342900"/>
            <a:endParaRPr lang="en-US" dirty="0"/>
          </a:p>
          <a:p>
            <a:pPr marL="0" indent="-400050"/>
            <a:r>
              <a:rPr lang="en-US" dirty="0" smtClean="0"/>
              <a:t>Running in production</a:t>
            </a:r>
          </a:p>
          <a:p>
            <a:pPr marL="800100" lvl="2" indent="-400050"/>
            <a:r>
              <a:rPr lang="en-US" dirty="0" smtClean="0"/>
              <a:t>Storage for Google’s ad data</a:t>
            </a:r>
          </a:p>
          <a:p>
            <a:pPr marL="800100" lvl="2" indent="-400050"/>
            <a:r>
              <a:rPr lang="en-US" dirty="0" smtClean="0"/>
              <a:t>Replaced a </a:t>
            </a:r>
            <a:r>
              <a:rPr lang="en-US" dirty="0" err="1" smtClean="0"/>
              <a:t>sharded</a:t>
            </a:r>
            <a:r>
              <a:rPr lang="en-US" dirty="0" smtClean="0"/>
              <a:t> MySQL database</a:t>
            </a:r>
          </a:p>
          <a:p>
            <a:pPr marL="0" lvl="1" indent="0">
              <a:buNone/>
            </a:pPr>
            <a:endParaRPr lang="en-US" sz="32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OSDI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C59E4-2FE4-564D-A950-09C870524D20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4885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3191"/>
    </mc:Choice>
    <mc:Fallback xmlns="">
      <p:transition xmlns:p14="http://schemas.microsoft.com/office/powerpoint/2010/main" spd="slow" advTm="93191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TrueTime Architecture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334454" y="4442765"/>
            <a:ext cx="14007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Datacenter 1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053195" y="4442765"/>
            <a:ext cx="14007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Datacenter n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260729" y="4442765"/>
            <a:ext cx="3440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161220" y="4442765"/>
            <a:ext cx="14007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Datacenter 2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279157" y="1454150"/>
            <a:ext cx="1511300" cy="647700"/>
          </a:xfrm>
          <a:prstGeom prst="rect">
            <a:avLst/>
          </a:prstGeom>
          <a:ln>
            <a:solidFill>
              <a:srgbClr val="1F497D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800000"/>
                </a:solidFill>
              </a:rPr>
              <a:t>GPS timemaster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105923" y="1454150"/>
            <a:ext cx="1511300" cy="647700"/>
          </a:xfrm>
          <a:prstGeom prst="rect">
            <a:avLst/>
          </a:prstGeom>
          <a:ln>
            <a:solidFill>
              <a:srgbClr val="1F497D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800000"/>
                </a:solidFill>
              </a:rPr>
              <a:t>GPS timemaster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997898" y="1454150"/>
            <a:ext cx="1511300" cy="647700"/>
          </a:xfrm>
          <a:prstGeom prst="rect">
            <a:avLst/>
          </a:prstGeom>
          <a:ln>
            <a:solidFill>
              <a:srgbClr val="1F497D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800000"/>
                </a:solidFill>
              </a:rPr>
              <a:t>GPS timemaster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105923" y="2441575"/>
            <a:ext cx="1511300" cy="647700"/>
          </a:xfrm>
          <a:prstGeom prst="rect">
            <a:avLst/>
          </a:prstGeom>
          <a:ln>
            <a:solidFill>
              <a:srgbClr val="1F497D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800000"/>
                </a:solidFill>
              </a:rPr>
              <a:t>Atomic-clock timemaster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997898" y="2441575"/>
            <a:ext cx="1511300" cy="647700"/>
          </a:xfrm>
          <a:prstGeom prst="rect">
            <a:avLst/>
          </a:prstGeom>
          <a:ln>
            <a:solidFill>
              <a:srgbClr val="1F497D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800000"/>
                </a:solidFill>
              </a:rPr>
              <a:t>GPS timemaster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279157" y="3759200"/>
            <a:ext cx="1511300" cy="647700"/>
          </a:xfrm>
          <a:prstGeom prst="rect">
            <a:avLst/>
          </a:prstGeom>
          <a:ln>
            <a:solidFill>
              <a:srgbClr val="1F497D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800000"/>
                </a:solidFill>
              </a:rPr>
              <a:t>Client</a:t>
            </a:r>
            <a:endParaRPr lang="en-US" dirty="0">
              <a:solidFill>
                <a:srgbClr val="800000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850900" y="3479800"/>
            <a:ext cx="6858000" cy="0"/>
          </a:xfrm>
          <a:prstGeom prst="line">
            <a:avLst/>
          </a:prstGeom>
          <a:ln>
            <a:solidFill>
              <a:srgbClr val="8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OSDI 2012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C59E4-2FE4-564D-A950-09C870524D20}" type="slidenum">
              <a:rPr lang="en-US" smtClean="0"/>
              <a:t>20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 flipV="1">
            <a:off x="2590800" y="3089275"/>
            <a:ext cx="1016000" cy="669925"/>
          </a:xfrm>
          <a:prstGeom prst="line">
            <a:avLst/>
          </a:prstGeom>
          <a:ln>
            <a:solidFill>
              <a:schemeClr val="accent6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18" idx="3"/>
          </p:cNvCxnSpPr>
          <p:nvPr/>
        </p:nvCxnSpPr>
        <p:spPr>
          <a:xfrm flipV="1">
            <a:off x="2790457" y="2101851"/>
            <a:ext cx="3635743" cy="1981199"/>
          </a:xfrm>
          <a:prstGeom prst="line">
            <a:avLst/>
          </a:prstGeom>
          <a:ln>
            <a:solidFill>
              <a:srgbClr val="F79646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18" idx="0"/>
            <a:endCxn id="12" idx="2"/>
          </p:cNvCxnSpPr>
          <p:nvPr/>
        </p:nvCxnSpPr>
        <p:spPr>
          <a:xfrm flipV="1">
            <a:off x="2034807" y="3089275"/>
            <a:ext cx="0" cy="669925"/>
          </a:xfrm>
          <a:prstGeom prst="line">
            <a:avLst/>
          </a:prstGeom>
          <a:ln>
            <a:solidFill>
              <a:srgbClr val="F79646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V="1">
            <a:off x="1603007" y="2101851"/>
            <a:ext cx="0" cy="1657349"/>
          </a:xfrm>
          <a:prstGeom prst="line">
            <a:avLst/>
          </a:prstGeom>
          <a:ln>
            <a:solidFill>
              <a:srgbClr val="F79646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1279157" y="2441575"/>
            <a:ext cx="1511300" cy="647700"/>
          </a:xfrm>
          <a:prstGeom prst="rect">
            <a:avLst/>
          </a:prstGeom>
          <a:ln>
            <a:solidFill>
              <a:srgbClr val="1F497D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800000"/>
                </a:solidFill>
              </a:rPr>
              <a:t>GPS timemaster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394720" y="5225534"/>
            <a:ext cx="591640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Compute reference [earliest, latest] </a:t>
            </a:r>
            <a:r>
              <a:rPr lang="en-US" sz="2400" dirty="0"/>
              <a:t>= now ± </a:t>
            </a:r>
            <a:r>
              <a:rPr lang="en-US" sz="2400" dirty="0" smtClean="0"/>
              <a:t>ε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80205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247"/>
    </mc:Choice>
    <mc:Fallback xmlns="">
      <p:transition xmlns:p14="http://schemas.microsoft.com/office/powerpoint/2010/main" spd="slow" advTm="11247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/>
              <a:t>TrueTime implementation</a:t>
            </a:r>
            <a:endParaRPr lang="en-US" dirty="0"/>
          </a:p>
        </p:txBody>
      </p:sp>
      <p:cxnSp>
        <p:nvCxnSpPr>
          <p:cNvPr id="27" name="Straight Arrow Connector 26"/>
          <p:cNvCxnSpPr/>
          <p:nvPr/>
        </p:nvCxnSpPr>
        <p:spPr>
          <a:xfrm>
            <a:off x="2336800" y="5105400"/>
            <a:ext cx="38608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6359783" y="4920734"/>
            <a:ext cx="6125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time</a:t>
            </a:r>
            <a:endParaRPr lang="en-US" dirty="0"/>
          </a:p>
        </p:txBody>
      </p:sp>
      <p:cxnSp>
        <p:nvCxnSpPr>
          <p:cNvPr id="29" name="Straight Arrow Connector 28"/>
          <p:cNvCxnSpPr/>
          <p:nvPr/>
        </p:nvCxnSpPr>
        <p:spPr>
          <a:xfrm flipV="1">
            <a:off x="2343149" y="3626715"/>
            <a:ext cx="0" cy="147233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Rectangle 31"/>
          <p:cNvSpPr/>
          <p:nvPr/>
        </p:nvSpPr>
        <p:spPr>
          <a:xfrm>
            <a:off x="2198237" y="3161784"/>
            <a:ext cx="2898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ε</a:t>
            </a:r>
            <a:endParaRPr lang="en-US" dirty="0"/>
          </a:p>
        </p:txBody>
      </p:sp>
      <p:sp>
        <p:nvSpPr>
          <p:cNvPr id="20" name="Oval 19"/>
          <p:cNvSpPr/>
          <p:nvPr/>
        </p:nvSpPr>
        <p:spPr>
          <a:xfrm>
            <a:off x="2266950" y="4845050"/>
            <a:ext cx="120650" cy="120650"/>
          </a:xfrm>
          <a:prstGeom prst="ellipse">
            <a:avLst/>
          </a:prstGeom>
          <a:solidFill>
            <a:srgbClr val="F7964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 flipV="1">
            <a:off x="2344531" y="3517900"/>
            <a:ext cx="1198769" cy="137022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2055030" y="5306199"/>
            <a:ext cx="6044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0sec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3076791" y="5306199"/>
            <a:ext cx="7213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30sec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4215546" y="5306199"/>
            <a:ext cx="7213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60sec</a:t>
            </a:r>
            <a:endParaRPr lang="en-US" dirty="0"/>
          </a:p>
        </p:txBody>
      </p:sp>
      <p:sp>
        <p:nvSpPr>
          <p:cNvPr id="46" name="Oval 45"/>
          <p:cNvSpPr/>
          <p:nvPr/>
        </p:nvSpPr>
        <p:spPr>
          <a:xfrm>
            <a:off x="3384550" y="4514850"/>
            <a:ext cx="120650" cy="120650"/>
          </a:xfrm>
          <a:prstGeom prst="ellipse">
            <a:avLst/>
          </a:prstGeom>
          <a:solidFill>
            <a:srgbClr val="F7964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Oval 46"/>
          <p:cNvSpPr/>
          <p:nvPr/>
        </p:nvSpPr>
        <p:spPr>
          <a:xfrm>
            <a:off x="4521200" y="4730750"/>
            <a:ext cx="120650" cy="120650"/>
          </a:xfrm>
          <a:prstGeom prst="ellipse">
            <a:avLst/>
          </a:prstGeom>
          <a:solidFill>
            <a:srgbClr val="F7964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5354302" y="5306199"/>
            <a:ext cx="7213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9</a:t>
            </a:r>
            <a:r>
              <a:rPr lang="en-US" dirty="0" smtClean="0"/>
              <a:t>0sec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429398" y="3512415"/>
            <a:ext cx="6913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+6ms</a:t>
            </a:r>
            <a:endParaRPr lang="en-US" dirty="0"/>
          </a:p>
        </p:txBody>
      </p:sp>
      <p:cxnSp>
        <p:nvCxnSpPr>
          <p:cNvPr id="42" name="Straight Connector 41"/>
          <p:cNvCxnSpPr/>
          <p:nvPr/>
        </p:nvCxnSpPr>
        <p:spPr>
          <a:xfrm flipV="1">
            <a:off x="3441700" y="3187700"/>
            <a:ext cx="1198769" cy="137022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flipV="1">
            <a:off x="4576969" y="3404980"/>
            <a:ext cx="1198769" cy="137022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Content Placeholder 2"/>
          <p:cNvSpPr>
            <a:spLocks noGrp="1"/>
          </p:cNvSpPr>
          <p:nvPr>
            <p:ph idx="1"/>
          </p:nvPr>
        </p:nvSpPr>
        <p:spPr>
          <a:xfrm>
            <a:off x="457200" y="1473201"/>
            <a:ext cx="8229600" cy="1422399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r>
              <a:rPr lang="en-US" dirty="0" smtClean="0"/>
              <a:t>now = reference now + local-clock offset</a:t>
            </a:r>
          </a:p>
          <a:p>
            <a:pPr marL="457200" lvl="1" indent="0">
              <a:buNone/>
            </a:pPr>
            <a:r>
              <a:rPr lang="en-US" dirty="0" smtClean="0"/>
              <a:t>ε = reference ε + worst-case local-clock drift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092200" y="4718915"/>
            <a:ext cx="126410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reference</a:t>
            </a:r>
          </a:p>
          <a:p>
            <a:r>
              <a:rPr lang="en-US" dirty="0" smtClean="0"/>
              <a:t>uncertainty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OSDI 2012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C59E4-2FE4-564D-A950-09C870524D20}" type="slidenum">
              <a:rPr lang="en-US" smtClean="0"/>
              <a:t>21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553200" y="3697081"/>
            <a:ext cx="11969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200 μs/</a:t>
            </a:r>
            <a:r>
              <a:rPr lang="en-US" dirty="0" smtClean="0"/>
              <a:t>sec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347700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212"/>
    </mc:Choice>
    <mc:Fallback xmlns="">
      <p:transition xmlns:p14="http://schemas.microsoft.com/office/powerpoint/2010/main" spd="slow" advTm="8212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3.7037E-6 L 0.13351 -0.20416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667" y="-10208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2"/>
                                            </p:cond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7 0.00024 L 0.13125 -0.20416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545" y="-10231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3"/>
                                            </p:cond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3.7037E-6 L 0.13194 -0.20416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597" y="-10208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31"/>
                                            </p:cond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1" animBg="1"/>
      <p:bldP spid="20" grpId="2" animBg="1"/>
      <p:bldP spid="46" grpId="1" animBg="1"/>
      <p:bldP spid="46" grpId="2" animBg="1"/>
      <p:bldP spid="47" grpId="1" animBg="1"/>
      <p:bldP spid="47" grpId="2" animBg="1"/>
      <p:bldP spid="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</a:t>
            </a:r>
            <a:r>
              <a:rPr lang="en-US" dirty="0" smtClean="0"/>
              <a:t>If </a:t>
            </a:r>
            <a:r>
              <a:rPr lang="en-US" dirty="0"/>
              <a:t>a </a:t>
            </a:r>
            <a:r>
              <a:rPr lang="en-US" dirty="0" smtClean="0"/>
              <a:t>Clock Goes Rogue</a:t>
            </a:r>
            <a:r>
              <a:rPr lang="en-US" dirty="0"/>
              <a:t>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Timestamp assignment would violate external consistency</a:t>
            </a:r>
          </a:p>
          <a:p>
            <a:r>
              <a:rPr lang="en-US" dirty="0" smtClean="0"/>
              <a:t>Empirically unlikely based on 1 year of data</a:t>
            </a:r>
          </a:p>
          <a:p>
            <a:pPr lvl="1"/>
            <a:r>
              <a:rPr lang="en-US" dirty="0" smtClean="0"/>
              <a:t>Bad CPUs 6 times more likely than bad clocks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OSDI 2012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C59E4-2FE4-564D-A950-09C870524D20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49826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53"/>
    </mc:Choice>
    <mc:Fallback xmlns="">
      <p:transition xmlns:p14="http://schemas.microsoft.com/office/powerpoint/2010/main" spd="slow" advTm="3053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Network-Induced Uncertainty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OSDI 2012</a:t>
            </a:r>
            <a:endParaRPr lang="en-US" dirty="0"/>
          </a:p>
        </p:txBody>
      </p:sp>
      <p:pic>
        <p:nvPicPr>
          <p:cNvPr id="10" name="Content Placeholder 9" descr="tt-talk.eps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7667" b="-7667"/>
          <a:stretch>
            <a:fillRect/>
          </a:stretch>
        </p:blipFill>
        <p:spPr/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C59E4-2FE4-564D-A950-09C870524D20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0574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32"/>
    </mc:Choice>
    <mc:Fallback xmlns="">
      <p:transition xmlns:p14="http://schemas.microsoft.com/office/powerpoint/2010/main" spd="slow" advTm="1032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in the Literature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External consistency/linearizability</a:t>
            </a:r>
          </a:p>
          <a:p>
            <a:r>
              <a:rPr lang="en-US" dirty="0" smtClean="0"/>
              <a:t>Distributed databases</a:t>
            </a:r>
          </a:p>
          <a:p>
            <a:r>
              <a:rPr lang="en-US" dirty="0" smtClean="0"/>
              <a:t>Concurrency control</a:t>
            </a:r>
          </a:p>
          <a:p>
            <a:r>
              <a:rPr lang="en-US" dirty="0" smtClean="0"/>
              <a:t>Replication</a:t>
            </a:r>
          </a:p>
          <a:p>
            <a:r>
              <a:rPr lang="en-US" dirty="0"/>
              <a:t>Time </a:t>
            </a:r>
            <a:r>
              <a:rPr lang="en-US" dirty="0" smtClean="0"/>
              <a:t>(</a:t>
            </a:r>
            <a:r>
              <a:rPr lang="en-US" dirty="0"/>
              <a:t>NTP, Marzullo)</a:t>
            </a:r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OSDI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C59E4-2FE4-564D-A950-09C870524D20}" type="slidenum">
              <a:rPr lang="en-US" smtClean="0"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2429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63"/>
    </mc:Choice>
    <mc:Fallback xmlns="">
      <p:transition xmlns:p14="http://schemas.microsoft.com/office/powerpoint/2010/main" spd="slow" advTm="963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Improving TrueTime</a:t>
            </a:r>
          </a:p>
          <a:p>
            <a:pPr lvl="1"/>
            <a:r>
              <a:rPr lang="en-US" dirty="0" smtClean="0"/>
              <a:t>Lower ε &lt; 1 ms</a:t>
            </a:r>
          </a:p>
          <a:p>
            <a:r>
              <a:rPr lang="en-US" dirty="0" smtClean="0"/>
              <a:t>Building out database features</a:t>
            </a:r>
          </a:p>
          <a:p>
            <a:pPr lvl="1"/>
            <a:r>
              <a:rPr lang="en-US" dirty="0" smtClean="0"/>
              <a:t>Finish implementing basic features</a:t>
            </a:r>
          </a:p>
          <a:p>
            <a:pPr lvl="1"/>
            <a:r>
              <a:rPr lang="en-US" dirty="0"/>
              <a:t>Efficiently support rich query patterns</a:t>
            </a:r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OSDI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C59E4-2FE4-564D-A950-09C870524D20}" type="slidenum">
              <a:rPr lang="en-US" smtClean="0"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4676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21"/>
    </mc:Choice>
    <mc:Fallback xmlns="">
      <p:transition xmlns:p14="http://schemas.microsoft.com/office/powerpoint/2010/main" spd="slow" advTm="1421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12900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Reify clock uncertainty in time APIs</a:t>
            </a:r>
          </a:p>
          <a:p>
            <a:pPr lvl="1"/>
            <a:r>
              <a:rPr lang="en-US" dirty="0" smtClean="0"/>
              <a:t>Known unknowns are better than unknown unknowns</a:t>
            </a:r>
          </a:p>
          <a:p>
            <a:pPr lvl="1"/>
            <a:r>
              <a:rPr lang="en-US" dirty="0" smtClean="0"/>
              <a:t>Rethink algorithms to make use of uncertainty</a:t>
            </a:r>
          </a:p>
          <a:p>
            <a:r>
              <a:rPr lang="en-US" dirty="0" smtClean="0"/>
              <a:t>Stronger semantics are achievable</a:t>
            </a:r>
          </a:p>
          <a:p>
            <a:pPr lvl="1"/>
            <a:r>
              <a:rPr lang="en-US" dirty="0" smtClean="0"/>
              <a:t>Greater scale != weaker semantics</a:t>
            </a:r>
          </a:p>
          <a:p>
            <a:pPr lvl="1"/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OSDI 2012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C59E4-2FE4-564D-A950-09C870524D20}" type="slidenum">
              <a:rPr lang="en-US" smtClean="0"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8852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78"/>
    </mc:Choice>
    <mc:Fallback xmlns="">
      <p:transition xmlns:p14="http://schemas.microsoft.com/office/powerpoint/2010/main" spd="slow" advTm="778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the Spanner team and customers</a:t>
            </a:r>
          </a:p>
          <a:p>
            <a:r>
              <a:rPr lang="en-US" dirty="0" smtClean="0"/>
              <a:t>To our shepherd and reviewers</a:t>
            </a:r>
          </a:p>
          <a:p>
            <a:r>
              <a:rPr lang="en-US" dirty="0" smtClean="0"/>
              <a:t>To lots of Googlers for feedback</a:t>
            </a:r>
          </a:p>
          <a:p>
            <a:r>
              <a:rPr lang="en-US" dirty="0" smtClean="0"/>
              <a:t>To you for listening!</a:t>
            </a:r>
          </a:p>
          <a:p>
            <a:endParaRPr lang="en-US" dirty="0"/>
          </a:p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OSDI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C59E4-2FE4-564D-A950-09C870524D20}" type="slidenum">
              <a:rPr lang="en-US" smtClean="0"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11001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68"/>
    </mc:Choice>
    <mc:Fallback xmlns="">
      <p:transition xmlns:p14="http://schemas.microsoft.com/office/powerpoint/2010/main" spd="slow" advTm="868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Social Network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OSDI 2012</a:t>
            </a:r>
            <a:endParaRPr lang="en-US" dirty="0"/>
          </a:p>
        </p:txBody>
      </p:sp>
      <p:sp>
        <p:nvSpPr>
          <p:cNvPr id="5" name="Can 4"/>
          <p:cNvSpPr/>
          <p:nvPr/>
        </p:nvSpPr>
        <p:spPr>
          <a:xfrm>
            <a:off x="3878206" y="3148133"/>
            <a:ext cx="1545410" cy="1040044"/>
          </a:xfrm>
          <a:prstGeom prst="can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dirty="0" smtClean="0"/>
              <a:t>User posts</a:t>
            </a:r>
          </a:p>
          <a:p>
            <a:pPr algn="ctr"/>
            <a:r>
              <a:rPr lang="en-US" dirty="0" smtClean="0"/>
              <a:t>Friend lists</a:t>
            </a:r>
          </a:p>
        </p:txBody>
      </p:sp>
      <p:sp>
        <p:nvSpPr>
          <p:cNvPr id="6" name="Can 5"/>
          <p:cNvSpPr/>
          <p:nvPr/>
        </p:nvSpPr>
        <p:spPr>
          <a:xfrm>
            <a:off x="3878206" y="3148133"/>
            <a:ext cx="1545410" cy="1040044"/>
          </a:xfrm>
          <a:prstGeom prst="can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dirty="0" smtClean="0"/>
              <a:t>User posts</a:t>
            </a:r>
          </a:p>
          <a:p>
            <a:pPr algn="ctr"/>
            <a:r>
              <a:rPr lang="en-US" dirty="0" smtClean="0"/>
              <a:t>Friend lists</a:t>
            </a:r>
          </a:p>
        </p:txBody>
      </p:sp>
      <p:sp>
        <p:nvSpPr>
          <p:cNvPr id="7" name="Can 6"/>
          <p:cNvSpPr/>
          <p:nvPr/>
        </p:nvSpPr>
        <p:spPr>
          <a:xfrm>
            <a:off x="3878206" y="3148133"/>
            <a:ext cx="1545410" cy="1040044"/>
          </a:xfrm>
          <a:prstGeom prst="can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dirty="0" smtClean="0"/>
              <a:t>User posts</a:t>
            </a:r>
          </a:p>
          <a:p>
            <a:pPr algn="ctr"/>
            <a:r>
              <a:rPr lang="en-US" dirty="0" smtClean="0"/>
              <a:t>Friend lists</a:t>
            </a:r>
          </a:p>
        </p:txBody>
      </p:sp>
      <p:sp>
        <p:nvSpPr>
          <p:cNvPr id="8" name="Can 7"/>
          <p:cNvSpPr/>
          <p:nvPr/>
        </p:nvSpPr>
        <p:spPr>
          <a:xfrm>
            <a:off x="3878206" y="3141523"/>
            <a:ext cx="1545410" cy="1040044"/>
          </a:xfrm>
          <a:prstGeom prst="can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dirty="0" smtClean="0"/>
              <a:t>User posts</a:t>
            </a:r>
          </a:p>
          <a:p>
            <a:pPr algn="ctr"/>
            <a:r>
              <a:rPr lang="en-US" dirty="0" smtClean="0"/>
              <a:t>Friend lists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381409" y="4091187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US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708108" y="2992962"/>
            <a:ext cx="6984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Brazil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558514" y="5126254"/>
            <a:ext cx="7753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Russia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3452878" y="5418286"/>
            <a:ext cx="6968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Spain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488543" y="2958973"/>
            <a:ext cx="145334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79646"/>
                </a:solidFill>
              </a:rPr>
              <a:t>San Francisco</a:t>
            </a:r>
          </a:p>
          <a:p>
            <a:r>
              <a:rPr lang="en-US" dirty="0" smtClean="0">
                <a:solidFill>
                  <a:srgbClr val="F79646"/>
                </a:solidFill>
              </a:rPr>
              <a:t>Seattle</a:t>
            </a:r>
          </a:p>
          <a:p>
            <a:r>
              <a:rPr lang="en-US" dirty="0" smtClean="0">
                <a:solidFill>
                  <a:srgbClr val="F79646"/>
                </a:solidFill>
              </a:rPr>
              <a:t>Arizona</a:t>
            </a:r>
            <a:endParaRPr lang="en-US" dirty="0">
              <a:solidFill>
                <a:srgbClr val="F79646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037814" y="1831595"/>
            <a:ext cx="140397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6"/>
                </a:solidFill>
              </a:rPr>
              <a:t>Sao Paulo</a:t>
            </a:r>
          </a:p>
          <a:p>
            <a:r>
              <a:rPr lang="en-US" dirty="0" smtClean="0">
                <a:solidFill>
                  <a:schemeClr val="accent6"/>
                </a:solidFill>
              </a:rPr>
              <a:t>Santiago</a:t>
            </a:r>
          </a:p>
          <a:p>
            <a:r>
              <a:rPr lang="en-US" dirty="0" smtClean="0">
                <a:solidFill>
                  <a:schemeClr val="accent6"/>
                </a:solidFill>
              </a:rPr>
              <a:t>Buenos Aires</a:t>
            </a: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781933" y="3961228"/>
            <a:ext cx="97837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79646"/>
                </a:solidFill>
              </a:rPr>
              <a:t>Moscow</a:t>
            </a:r>
          </a:p>
          <a:p>
            <a:r>
              <a:rPr lang="en-US" dirty="0" smtClean="0">
                <a:solidFill>
                  <a:srgbClr val="F79646"/>
                </a:solidFill>
              </a:rPr>
              <a:t>Berlin</a:t>
            </a:r>
          </a:p>
          <a:p>
            <a:r>
              <a:rPr lang="en-US" dirty="0" smtClean="0">
                <a:solidFill>
                  <a:srgbClr val="F79646"/>
                </a:solidFill>
              </a:rPr>
              <a:t>Krakow</a:t>
            </a:r>
            <a:endParaRPr lang="en-US" dirty="0">
              <a:solidFill>
                <a:srgbClr val="F79646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650911" y="4070090"/>
            <a:ext cx="888998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79646"/>
                </a:solidFill>
              </a:rPr>
              <a:t>London</a:t>
            </a:r>
          </a:p>
          <a:p>
            <a:r>
              <a:rPr lang="en-US" dirty="0" smtClean="0">
                <a:solidFill>
                  <a:srgbClr val="F79646"/>
                </a:solidFill>
              </a:rPr>
              <a:t>Paris</a:t>
            </a:r>
          </a:p>
          <a:p>
            <a:r>
              <a:rPr lang="en-US" dirty="0" smtClean="0">
                <a:solidFill>
                  <a:srgbClr val="F79646"/>
                </a:solidFill>
              </a:rPr>
              <a:t>Berlin</a:t>
            </a:r>
          </a:p>
          <a:p>
            <a:r>
              <a:rPr lang="en-US" dirty="0" smtClean="0">
                <a:solidFill>
                  <a:srgbClr val="F79646"/>
                </a:solidFill>
              </a:rPr>
              <a:t>Madrid</a:t>
            </a:r>
          </a:p>
          <a:p>
            <a:r>
              <a:rPr lang="en-US" dirty="0" smtClean="0">
                <a:solidFill>
                  <a:srgbClr val="F79646"/>
                </a:solidFill>
              </a:rPr>
              <a:t>Lisbon</a:t>
            </a:r>
            <a:endParaRPr lang="en-US" dirty="0">
              <a:solidFill>
                <a:srgbClr val="F79646"/>
              </a:solidFill>
            </a:endParaRPr>
          </a:p>
        </p:txBody>
      </p:sp>
      <p:sp>
        <p:nvSpPr>
          <p:cNvPr id="19" name="Can 18"/>
          <p:cNvSpPr/>
          <p:nvPr/>
        </p:nvSpPr>
        <p:spPr>
          <a:xfrm>
            <a:off x="3878206" y="3148133"/>
            <a:ext cx="1545410" cy="1040044"/>
          </a:xfrm>
          <a:prstGeom prst="can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dirty="0" smtClean="0"/>
              <a:t>User posts</a:t>
            </a:r>
          </a:p>
          <a:p>
            <a:pPr algn="ctr"/>
            <a:r>
              <a:rPr lang="en-US" dirty="0" smtClean="0"/>
              <a:t>Friend lists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C59E4-2FE4-564D-A950-09C870524D20}" type="slidenum">
              <a:rPr lang="en-US" smtClean="0"/>
              <a:t>3</a:t>
            </a:fld>
            <a:endParaRPr lang="en-US" dirty="0"/>
          </a:p>
        </p:txBody>
      </p:sp>
      <p:grpSp>
        <p:nvGrpSpPr>
          <p:cNvPr id="51" name="Group 50"/>
          <p:cNvGrpSpPr/>
          <p:nvPr/>
        </p:nvGrpSpPr>
        <p:grpSpPr>
          <a:xfrm>
            <a:off x="992342" y="3067884"/>
            <a:ext cx="1355626" cy="1027672"/>
            <a:chOff x="992342" y="3067884"/>
            <a:chExt cx="1355626" cy="1027672"/>
          </a:xfrm>
        </p:grpSpPr>
        <p:grpSp>
          <p:nvGrpSpPr>
            <p:cNvPr id="26" name="Group 25"/>
            <p:cNvGrpSpPr/>
            <p:nvPr/>
          </p:nvGrpSpPr>
          <p:grpSpPr>
            <a:xfrm>
              <a:off x="992342" y="3067884"/>
              <a:ext cx="1355626" cy="1027672"/>
              <a:chOff x="5631367" y="3235596"/>
              <a:chExt cx="1355626" cy="1027672"/>
            </a:xfrm>
          </p:grpSpPr>
          <p:sp>
            <p:nvSpPr>
              <p:cNvPr id="27" name="Can 26"/>
              <p:cNvSpPr/>
              <p:nvPr/>
            </p:nvSpPr>
            <p:spPr>
              <a:xfrm>
                <a:off x="5631367" y="3235596"/>
                <a:ext cx="593626" cy="265672"/>
              </a:xfrm>
              <a:prstGeom prst="can">
                <a:avLst/>
              </a:prstGeom>
              <a:solidFill>
                <a:schemeClr val="accent3"/>
              </a:solidFill>
              <a:ln>
                <a:solidFill>
                  <a:schemeClr val="accent3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algn="ctr"/>
                <a:endParaRPr lang="en-US" dirty="0" smtClean="0"/>
              </a:p>
            </p:txBody>
          </p:sp>
          <p:sp>
            <p:nvSpPr>
              <p:cNvPr id="28" name="Can 27"/>
              <p:cNvSpPr/>
              <p:nvPr/>
            </p:nvSpPr>
            <p:spPr>
              <a:xfrm>
                <a:off x="5783767" y="3387996"/>
                <a:ext cx="593626" cy="265672"/>
              </a:xfrm>
              <a:prstGeom prst="can">
                <a:avLst/>
              </a:prstGeom>
              <a:solidFill>
                <a:schemeClr val="accent3"/>
              </a:solidFill>
              <a:ln>
                <a:solidFill>
                  <a:schemeClr val="accent3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algn="ctr"/>
                <a:endParaRPr lang="en-US" dirty="0" smtClean="0"/>
              </a:p>
            </p:txBody>
          </p:sp>
          <p:sp>
            <p:nvSpPr>
              <p:cNvPr id="29" name="Can 28"/>
              <p:cNvSpPr/>
              <p:nvPr/>
            </p:nvSpPr>
            <p:spPr>
              <a:xfrm>
                <a:off x="5936167" y="3540396"/>
                <a:ext cx="593626" cy="265672"/>
              </a:xfrm>
              <a:prstGeom prst="can">
                <a:avLst/>
              </a:prstGeom>
              <a:solidFill>
                <a:schemeClr val="accent3"/>
              </a:solidFill>
              <a:ln>
                <a:solidFill>
                  <a:schemeClr val="accent3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algn="ctr"/>
                <a:endParaRPr lang="en-US" dirty="0" smtClean="0"/>
              </a:p>
            </p:txBody>
          </p:sp>
          <p:sp>
            <p:nvSpPr>
              <p:cNvPr id="30" name="Can 29"/>
              <p:cNvSpPr/>
              <p:nvPr/>
            </p:nvSpPr>
            <p:spPr>
              <a:xfrm>
                <a:off x="6088567" y="3692796"/>
                <a:ext cx="593626" cy="265672"/>
              </a:xfrm>
              <a:prstGeom prst="can">
                <a:avLst/>
              </a:prstGeom>
              <a:solidFill>
                <a:schemeClr val="accent3"/>
              </a:solidFill>
              <a:ln>
                <a:solidFill>
                  <a:schemeClr val="accent3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algn="ctr"/>
                <a:endParaRPr lang="en-US" dirty="0" smtClean="0"/>
              </a:p>
            </p:txBody>
          </p:sp>
          <p:sp>
            <p:nvSpPr>
              <p:cNvPr id="31" name="Can 30"/>
              <p:cNvSpPr/>
              <p:nvPr/>
            </p:nvSpPr>
            <p:spPr>
              <a:xfrm>
                <a:off x="6240967" y="3845196"/>
                <a:ext cx="593626" cy="265672"/>
              </a:xfrm>
              <a:prstGeom prst="can">
                <a:avLst/>
              </a:prstGeom>
              <a:solidFill>
                <a:schemeClr val="accent3"/>
              </a:solidFill>
              <a:ln>
                <a:solidFill>
                  <a:schemeClr val="accent3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algn="ctr"/>
                <a:endParaRPr lang="en-US" dirty="0" smtClean="0"/>
              </a:p>
            </p:txBody>
          </p:sp>
          <p:sp>
            <p:nvSpPr>
              <p:cNvPr id="32" name="Can 31"/>
              <p:cNvSpPr/>
              <p:nvPr/>
            </p:nvSpPr>
            <p:spPr>
              <a:xfrm>
                <a:off x="6393367" y="3997596"/>
                <a:ext cx="593626" cy="265672"/>
              </a:xfrm>
              <a:prstGeom prst="can">
                <a:avLst/>
              </a:prstGeom>
              <a:solidFill>
                <a:schemeClr val="accent3"/>
              </a:solidFill>
              <a:ln>
                <a:solidFill>
                  <a:schemeClr val="accent3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algn="ctr"/>
                <a:endParaRPr lang="en-US" dirty="0" smtClean="0"/>
              </a:p>
            </p:txBody>
          </p:sp>
        </p:grpSp>
        <p:sp>
          <p:nvSpPr>
            <p:cNvPr id="17" name="TextBox 16"/>
            <p:cNvSpPr txBox="1"/>
            <p:nvPr/>
          </p:nvSpPr>
          <p:spPr>
            <a:xfrm>
              <a:off x="1293847" y="3397054"/>
              <a:ext cx="75261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x1000</a:t>
              </a:r>
              <a:endParaRPr lang="en-US" dirty="0"/>
            </a:p>
          </p:txBody>
        </p:sp>
      </p:grpSp>
      <p:grpSp>
        <p:nvGrpSpPr>
          <p:cNvPr id="52" name="Group 51"/>
          <p:cNvGrpSpPr/>
          <p:nvPr/>
        </p:nvGrpSpPr>
        <p:grpSpPr>
          <a:xfrm>
            <a:off x="4547316" y="1824440"/>
            <a:ext cx="1355626" cy="1027672"/>
            <a:chOff x="4547316" y="1824440"/>
            <a:chExt cx="1355626" cy="1027672"/>
          </a:xfrm>
        </p:grpSpPr>
        <p:grpSp>
          <p:nvGrpSpPr>
            <p:cNvPr id="33" name="Group 32"/>
            <p:cNvGrpSpPr/>
            <p:nvPr/>
          </p:nvGrpSpPr>
          <p:grpSpPr>
            <a:xfrm>
              <a:off x="4547316" y="1824440"/>
              <a:ext cx="1355626" cy="1027672"/>
              <a:chOff x="3648890" y="4005336"/>
              <a:chExt cx="1355626" cy="1027672"/>
            </a:xfrm>
          </p:grpSpPr>
          <p:sp>
            <p:nvSpPr>
              <p:cNvPr id="34" name="Can 33"/>
              <p:cNvSpPr/>
              <p:nvPr/>
            </p:nvSpPr>
            <p:spPr>
              <a:xfrm>
                <a:off x="3648890" y="4005336"/>
                <a:ext cx="593626" cy="265672"/>
              </a:xfrm>
              <a:prstGeom prst="can">
                <a:avLst/>
              </a:prstGeom>
              <a:solidFill>
                <a:schemeClr val="accent2"/>
              </a:solidFill>
              <a:ln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algn="ctr"/>
                <a:endParaRPr lang="en-US" dirty="0" smtClean="0"/>
              </a:p>
            </p:txBody>
          </p:sp>
          <p:sp>
            <p:nvSpPr>
              <p:cNvPr id="35" name="Can 34"/>
              <p:cNvSpPr/>
              <p:nvPr/>
            </p:nvSpPr>
            <p:spPr>
              <a:xfrm>
                <a:off x="3801290" y="4157736"/>
                <a:ext cx="593626" cy="265672"/>
              </a:xfrm>
              <a:prstGeom prst="can">
                <a:avLst/>
              </a:prstGeom>
              <a:solidFill>
                <a:schemeClr val="accent2"/>
              </a:solidFill>
              <a:ln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algn="ctr"/>
                <a:endParaRPr lang="en-US" dirty="0" smtClean="0"/>
              </a:p>
            </p:txBody>
          </p:sp>
          <p:sp>
            <p:nvSpPr>
              <p:cNvPr id="36" name="Can 35"/>
              <p:cNvSpPr/>
              <p:nvPr/>
            </p:nvSpPr>
            <p:spPr>
              <a:xfrm>
                <a:off x="3953690" y="4310136"/>
                <a:ext cx="593626" cy="265672"/>
              </a:xfrm>
              <a:prstGeom prst="can">
                <a:avLst/>
              </a:prstGeom>
              <a:solidFill>
                <a:schemeClr val="accent2"/>
              </a:solidFill>
              <a:ln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algn="ctr"/>
                <a:endParaRPr lang="en-US" dirty="0" smtClean="0"/>
              </a:p>
            </p:txBody>
          </p:sp>
          <p:sp>
            <p:nvSpPr>
              <p:cNvPr id="37" name="Can 36"/>
              <p:cNvSpPr/>
              <p:nvPr/>
            </p:nvSpPr>
            <p:spPr>
              <a:xfrm>
                <a:off x="4106090" y="4462536"/>
                <a:ext cx="593626" cy="265672"/>
              </a:xfrm>
              <a:prstGeom prst="can">
                <a:avLst/>
              </a:prstGeom>
              <a:solidFill>
                <a:schemeClr val="accent2"/>
              </a:solidFill>
              <a:ln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algn="ctr"/>
                <a:endParaRPr lang="en-US" dirty="0" smtClean="0"/>
              </a:p>
            </p:txBody>
          </p:sp>
          <p:sp>
            <p:nvSpPr>
              <p:cNvPr id="38" name="Can 37"/>
              <p:cNvSpPr/>
              <p:nvPr/>
            </p:nvSpPr>
            <p:spPr>
              <a:xfrm>
                <a:off x="4258490" y="4614936"/>
                <a:ext cx="593626" cy="265672"/>
              </a:xfrm>
              <a:prstGeom prst="can">
                <a:avLst/>
              </a:prstGeom>
              <a:solidFill>
                <a:schemeClr val="accent2"/>
              </a:solidFill>
              <a:ln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algn="ctr"/>
                <a:endParaRPr lang="en-US" dirty="0" smtClean="0"/>
              </a:p>
            </p:txBody>
          </p:sp>
          <p:sp>
            <p:nvSpPr>
              <p:cNvPr id="39" name="Can 38"/>
              <p:cNvSpPr/>
              <p:nvPr/>
            </p:nvSpPr>
            <p:spPr>
              <a:xfrm>
                <a:off x="4410890" y="4767336"/>
                <a:ext cx="593626" cy="265672"/>
              </a:xfrm>
              <a:prstGeom prst="can">
                <a:avLst/>
              </a:prstGeom>
              <a:solidFill>
                <a:schemeClr val="accent2"/>
              </a:solidFill>
              <a:ln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algn="ctr"/>
                <a:endParaRPr lang="en-US" dirty="0" smtClean="0"/>
              </a:p>
            </p:txBody>
          </p:sp>
        </p:grpSp>
        <p:sp>
          <p:nvSpPr>
            <p:cNvPr id="47" name="TextBox 46"/>
            <p:cNvSpPr txBox="1"/>
            <p:nvPr/>
          </p:nvSpPr>
          <p:spPr>
            <a:xfrm>
              <a:off x="4848821" y="2153610"/>
              <a:ext cx="75261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x1000</a:t>
              </a:r>
              <a:endParaRPr lang="en-US" dirty="0"/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2970904" y="4321345"/>
            <a:ext cx="1355626" cy="1027672"/>
            <a:chOff x="2970904" y="4321345"/>
            <a:chExt cx="1355626" cy="1027672"/>
          </a:xfrm>
        </p:grpSpPr>
        <p:grpSp>
          <p:nvGrpSpPr>
            <p:cNvPr id="40" name="Group 39"/>
            <p:cNvGrpSpPr/>
            <p:nvPr/>
          </p:nvGrpSpPr>
          <p:grpSpPr>
            <a:xfrm>
              <a:off x="2970904" y="4321345"/>
              <a:ext cx="1355626" cy="1027672"/>
              <a:chOff x="1462878" y="3235596"/>
              <a:chExt cx="1355626" cy="1027672"/>
            </a:xfrm>
          </p:grpSpPr>
          <p:sp>
            <p:nvSpPr>
              <p:cNvPr id="41" name="Can 40"/>
              <p:cNvSpPr/>
              <p:nvPr/>
            </p:nvSpPr>
            <p:spPr>
              <a:xfrm>
                <a:off x="1462878" y="3235596"/>
                <a:ext cx="593626" cy="265672"/>
              </a:xfrm>
              <a:prstGeom prst="can">
                <a:avLst/>
              </a:prstGeom>
              <a:solidFill>
                <a:schemeClr val="accent6"/>
              </a:solidFill>
              <a:ln>
                <a:solidFill>
                  <a:schemeClr val="accent6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algn="ctr"/>
                <a:endParaRPr lang="en-US" dirty="0" smtClean="0"/>
              </a:p>
            </p:txBody>
          </p:sp>
          <p:sp>
            <p:nvSpPr>
              <p:cNvPr id="42" name="Can 41"/>
              <p:cNvSpPr/>
              <p:nvPr/>
            </p:nvSpPr>
            <p:spPr>
              <a:xfrm>
                <a:off x="1615278" y="3387996"/>
                <a:ext cx="593626" cy="265672"/>
              </a:xfrm>
              <a:prstGeom prst="can">
                <a:avLst/>
              </a:prstGeom>
              <a:solidFill>
                <a:schemeClr val="accent6"/>
              </a:solidFill>
              <a:ln>
                <a:solidFill>
                  <a:schemeClr val="accent6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algn="ctr"/>
                <a:endParaRPr lang="en-US" dirty="0" smtClean="0"/>
              </a:p>
            </p:txBody>
          </p:sp>
          <p:sp>
            <p:nvSpPr>
              <p:cNvPr id="43" name="Can 42"/>
              <p:cNvSpPr/>
              <p:nvPr/>
            </p:nvSpPr>
            <p:spPr>
              <a:xfrm>
                <a:off x="1767678" y="3540396"/>
                <a:ext cx="593626" cy="265672"/>
              </a:xfrm>
              <a:prstGeom prst="can">
                <a:avLst/>
              </a:prstGeom>
              <a:solidFill>
                <a:schemeClr val="accent6"/>
              </a:solidFill>
              <a:ln>
                <a:solidFill>
                  <a:schemeClr val="accent6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algn="ctr"/>
                <a:endParaRPr lang="en-US" dirty="0" smtClean="0"/>
              </a:p>
            </p:txBody>
          </p:sp>
          <p:sp>
            <p:nvSpPr>
              <p:cNvPr id="44" name="Can 43"/>
              <p:cNvSpPr/>
              <p:nvPr/>
            </p:nvSpPr>
            <p:spPr>
              <a:xfrm>
                <a:off x="1920078" y="3692796"/>
                <a:ext cx="593626" cy="265672"/>
              </a:xfrm>
              <a:prstGeom prst="can">
                <a:avLst/>
              </a:prstGeom>
              <a:solidFill>
                <a:schemeClr val="accent6"/>
              </a:solidFill>
              <a:ln>
                <a:solidFill>
                  <a:schemeClr val="accent6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algn="ctr"/>
                <a:endParaRPr lang="en-US" dirty="0" smtClean="0"/>
              </a:p>
            </p:txBody>
          </p:sp>
          <p:sp>
            <p:nvSpPr>
              <p:cNvPr id="45" name="Can 44"/>
              <p:cNvSpPr/>
              <p:nvPr/>
            </p:nvSpPr>
            <p:spPr>
              <a:xfrm>
                <a:off x="2072478" y="3845196"/>
                <a:ext cx="593626" cy="265672"/>
              </a:xfrm>
              <a:prstGeom prst="can">
                <a:avLst/>
              </a:prstGeom>
              <a:solidFill>
                <a:schemeClr val="accent6"/>
              </a:solidFill>
              <a:ln>
                <a:solidFill>
                  <a:schemeClr val="accent6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algn="ctr"/>
                <a:endParaRPr lang="en-US" dirty="0" smtClean="0"/>
              </a:p>
            </p:txBody>
          </p:sp>
          <p:sp>
            <p:nvSpPr>
              <p:cNvPr id="46" name="Can 45"/>
              <p:cNvSpPr/>
              <p:nvPr/>
            </p:nvSpPr>
            <p:spPr>
              <a:xfrm>
                <a:off x="2224878" y="3997596"/>
                <a:ext cx="593626" cy="265672"/>
              </a:xfrm>
              <a:prstGeom prst="can">
                <a:avLst/>
              </a:prstGeom>
              <a:solidFill>
                <a:schemeClr val="accent6"/>
              </a:solidFill>
              <a:ln>
                <a:solidFill>
                  <a:schemeClr val="accent6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algn="ctr"/>
                <a:endParaRPr lang="en-US" dirty="0" smtClean="0"/>
              </a:p>
            </p:txBody>
          </p:sp>
        </p:grpSp>
        <p:sp>
          <p:nvSpPr>
            <p:cNvPr id="48" name="TextBox 47"/>
            <p:cNvSpPr txBox="1"/>
            <p:nvPr/>
          </p:nvSpPr>
          <p:spPr>
            <a:xfrm>
              <a:off x="3272409" y="4650515"/>
              <a:ext cx="75261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x1000</a:t>
              </a:r>
              <a:endParaRPr lang="en-US" dirty="0"/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6139414" y="3917145"/>
            <a:ext cx="1355626" cy="1027672"/>
            <a:chOff x="5987014" y="3917145"/>
            <a:chExt cx="1355626" cy="1027672"/>
          </a:xfrm>
        </p:grpSpPr>
        <p:grpSp>
          <p:nvGrpSpPr>
            <p:cNvPr id="18" name="Group 17"/>
            <p:cNvGrpSpPr/>
            <p:nvPr/>
          </p:nvGrpSpPr>
          <p:grpSpPr>
            <a:xfrm>
              <a:off x="5987014" y="3917145"/>
              <a:ext cx="1355626" cy="1027672"/>
              <a:chOff x="2408280" y="2080570"/>
              <a:chExt cx="1355626" cy="1027672"/>
            </a:xfrm>
          </p:grpSpPr>
          <p:sp>
            <p:nvSpPr>
              <p:cNvPr id="20" name="Can 19"/>
              <p:cNvSpPr/>
              <p:nvPr/>
            </p:nvSpPr>
            <p:spPr>
              <a:xfrm>
                <a:off x="2408280" y="2080570"/>
                <a:ext cx="593626" cy="265672"/>
              </a:xfrm>
              <a:prstGeom prst="can">
                <a:avLst/>
              </a:prstGeom>
              <a:solidFill>
                <a:schemeClr val="accent4"/>
              </a:solidFill>
              <a:ln>
                <a:solidFill>
                  <a:schemeClr val="accent4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algn="ctr"/>
                <a:endParaRPr lang="en-US" dirty="0" smtClean="0"/>
              </a:p>
            </p:txBody>
          </p:sp>
          <p:sp>
            <p:nvSpPr>
              <p:cNvPr id="21" name="Can 20"/>
              <p:cNvSpPr/>
              <p:nvPr/>
            </p:nvSpPr>
            <p:spPr>
              <a:xfrm>
                <a:off x="2560680" y="2232970"/>
                <a:ext cx="593626" cy="265672"/>
              </a:xfrm>
              <a:prstGeom prst="can">
                <a:avLst/>
              </a:prstGeom>
              <a:solidFill>
                <a:schemeClr val="accent4"/>
              </a:solidFill>
              <a:ln>
                <a:solidFill>
                  <a:schemeClr val="accent4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algn="ctr"/>
                <a:endParaRPr lang="en-US" dirty="0" smtClean="0"/>
              </a:p>
            </p:txBody>
          </p:sp>
          <p:sp>
            <p:nvSpPr>
              <p:cNvPr id="22" name="Can 21"/>
              <p:cNvSpPr/>
              <p:nvPr/>
            </p:nvSpPr>
            <p:spPr>
              <a:xfrm>
                <a:off x="2713080" y="2385370"/>
                <a:ext cx="593626" cy="265672"/>
              </a:xfrm>
              <a:prstGeom prst="can">
                <a:avLst/>
              </a:prstGeom>
              <a:solidFill>
                <a:schemeClr val="accent4"/>
              </a:solidFill>
              <a:ln>
                <a:solidFill>
                  <a:schemeClr val="accent4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algn="ctr"/>
                <a:endParaRPr lang="en-US" dirty="0" smtClean="0"/>
              </a:p>
            </p:txBody>
          </p:sp>
          <p:sp>
            <p:nvSpPr>
              <p:cNvPr id="23" name="Can 22"/>
              <p:cNvSpPr/>
              <p:nvPr/>
            </p:nvSpPr>
            <p:spPr>
              <a:xfrm>
                <a:off x="2865480" y="2537770"/>
                <a:ext cx="593626" cy="265672"/>
              </a:xfrm>
              <a:prstGeom prst="can">
                <a:avLst/>
              </a:prstGeom>
              <a:solidFill>
                <a:schemeClr val="accent4"/>
              </a:solidFill>
              <a:ln>
                <a:solidFill>
                  <a:schemeClr val="accent4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algn="ctr"/>
                <a:endParaRPr lang="en-US" dirty="0" smtClean="0"/>
              </a:p>
            </p:txBody>
          </p:sp>
          <p:sp>
            <p:nvSpPr>
              <p:cNvPr id="24" name="Can 23"/>
              <p:cNvSpPr/>
              <p:nvPr/>
            </p:nvSpPr>
            <p:spPr>
              <a:xfrm>
                <a:off x="3017880" y="2690170"/>
                <a:ext cx="593626" cy="265672"/>
              </a:xfrm>
              <a:prstGeom prst="can">
                <a:avLst/>
              </a:prstGeom>
              <a:solidFill>
                <a:schemeClr val="accent4"/>
              </a:solidFill>
              <a:ln>
                <a:solidFill>
                  <a:schemeClr val="accent4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algn="ctr"/>
                <a:endParaRPr lang="en-US" dirty="0" smtClean="0"/>
              </a:p>
            </p:txBody>
          </p:sp>
          <p:sp>
            <p:nvSpPr>
              <p:cNvPr id="25" name="Can 24"/>
              <p:cNvSpPr/>
              <p:nvPr/>
            </p:nvSpPr>
            <p:spPr>
              <a:xfrm>
                <a:off x="3170280" y="2842570"/>
                <a:ext cx="593626" cy="265672"/>
              </a:xfrm>
              <a:prstGeom prst="can">
                <a:avLst/>
              </a:prstGeom>
              <a:solidFill>
                <a:schemeClr val="accent4"/>
              </a:solidFill>
              <a:ln>
                <a:solidFill>
                  <a:schemeClr val="accent4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algn="ctr"/>
                <a:endParaRPr lang="en-US" dirty="0" smtClean="0"/>
              </a:p>
            </p:txBody>
          </p:sp>
        </p:grpSp>
        <p:sp>
          <p:nvSpPr>
            <p:cNvPr id="49" name="TextBox 48"/>
            <p:cNvSpPr txBox="1"/>
            <p:nvPr/>
          </p:nvSpPr>
          <p:spPr>
            <a:xfrm>
              <a:off x="6288519" y="4246315"/>
              <a:ext cx="75261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x1000</a:t>
              </a:r>
              <a:endParaRPr lang="en-US" dirty="0"/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27197973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4760"/>
    </mc:Choice>
    <mc:Fallback xmlns="">
      <p:transition xmlns:p14="http://schemas.microsoft.com/office/powerpoint/2010/main" spd="slow" advTm="64761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32361 -0.02778 " pathEditMode="relative" ptsTypes="AA">
                                      <p:cBhvr>
                                        <p:cTn id="1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8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8785 0.1669 " pathEditMode="relative" ptsTypes="AA">
                                      <p:cBhvr>
                                        <p:cTn id="1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0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441 0.11135 " pathEditMode="relative" ptsTypes="AA">
                                      <p:cBhvr>
                                        <p:cTn id="2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2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4549 -0.19236 " pathEditMode="relative" ptsTypes="AA">
                                      <p:cBhvr>
                                        <p:cTn id="2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5" grpId="2" animBg="1"/>
      <p:bldP spid="6" grpId="0" animBg="1"/>
      <p:bldP spid="6" grpId="1" animBg="1"/>
      <p:bldP spid="6" grpId="2" animBg="1"/>
      <p:bldP spid="7" grpId="0" animBg="1"/>
      <p:bldP spid="7" grpId="1" animBg="1"/>
      <p:bldP spid="7" grpId="2" animBg="1"/>
      <p:bldP spid="8" grpId="0" animBg="1"/>
      <p:bldP spid="8" grpId="1" animBg="1"/>
      <p:bldP spid="8" grpId="2" animBg="1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12900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Feature: Lock-free distributed read transactions</a:t>
            </a:r>
          </a:p>
          <a:p>
            <a:r>
              <a:rPr lang="en-US" dirty="0" smtClean="0"/>
              <a:t>Property: External consistency of distributed transactions</a:t>
            </a:r>
          </a:p>
          <a:p>
            <a:pPr lvl="1"/>
            <a:r>
              <a:rPr lang="en-US" dirty="0" smtClean="0"/>
              <a:t>First system at global scale</a:t>
            </a:r>
          </a:p>
          <a:p>
            <a:r>
              <a:rPr lang="en-US" dirty="0" smtClean="0"/>
              <a:t>Implementation: Integration of concurrency control, replication, and 2PC</a:t>
            </a:r>
          </a:p>
          <a:p>
            <a:pPr lvl="1"/>
            <a:r>
              <a:rPr lang="en-US" dirty="0" smtClean="0"/>
              <a:t>Correctness and performance</a:t>
            </a:r>
          </a:p>
          <a:p>
            <a:r>
              <a:rPr lang="en-US" dirty="0" smtClean="0"/>
              <a:t>Enabling technology: TrueTime</a:t>
            </a:r>
          </a:p>
          <a:p>
            <a:pPr lvl="1"/>
            <a:r>
              <a:rPr lang="en-US" dirty="0"/>
              <a:t>I</a:t>
            </a:r>
            <a:r>
              <a:rPr lang="en-US" dirty="0" smtClean="0"/>
              <a:t>nterval-based global time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OSDI 2012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C59E4-2FE4-564D-A950-09C870524D20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99194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0905"/>
    </mc:Choice>
    <mc:Fallback xmlns="">
      <p:transition xmlns:p14="http://schemas.microsoft.com/office/powerpoint/2010/main" spd="slow" advTm="70905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274638"/>
            <a:ext cx="85725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Read Transactions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803399"/>
          </a:xfrm>
        </p:spPr>
        <p:txBody>
          <a:bodyPr>
            <a:normAutofit/>
          </a:bodyPr>
          <a:lstStyle/>
          <a:p>
            <a:r>
              <a:rPr lang="en-US" dirty="0"/>
              <a:t>Generate a page of friends’ recent </a:t>
            </a:r>
            <a:r>
              <a:rPr lang="en-US" dirty="0" smtClean="0"/>
              <a:t>posts</a:t>
            </a:r>
          </a:p>
          <a:p>
            <a:pPr lvl="1"/>
            <a:r>
              <a:rPr lang="en-US" dirty="0" smtClean="0"/>
              <a:t>Consistent view of friend list and their posts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OSDI 2012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3751262"/>
            <a:ext cx="8229600" cy="21002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dirty="0" smtClean="0">
                <a:solidFill>
                  <a:schemeClr val="accent6"/>
                </a:solidFill>
              </a:rPr>
              <a:t>Why consistency matters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accent6"/>
                </a:solidFill>
              </a:rPr>
              <a:t>Remove untrustworthy person X as friend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accent6"/>
                </a:solidFill>
              </a:rPr>
              <a:t>Post P: “My government is repressive…”</a:t>
            </a: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C59E4-2FE4-564D-A950-09C870524D20}" type="slidenum">
              <a:rPr lang="en-US" smtClean="0"/>
              <a:t>5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62662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1330"/>
    </mc:Choice>
    <mc:Fallback xmlns="">
      <p:transition xmlns:p14="http://schemas.microsoft.com/office/powerpoint/2010/main" spd="slow" advTm="51330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n 5"/>
          <p:cNvSpPr/>
          <p:nvPr/>
        </p:nvSpPr>
        <p:spPr>
          <a:xfrm>
            <a:off x="3738970" y="2706456"/>
            <a:ext cx="1880780" cy="1503680"/>
          </a:xfrm>
          <a:prstGeom prst="can">
            <a:avLst/>
          </a:prstGeom>
          <a:solidFill>
            <a:schemeClr val="accent6"/>
          </a:solidFill>
          <a:ln>
            <a:solidFill>
              <a:srgbClr val="F7964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endParaRPr lang="en-US" dirty="0" smtClean="0"/>
          </a:p>
          <a:p>
            <a:pPr algn="ctr"/>
            <a:r>
              <a:rPr lang="en-US" dirty="0" smtClean="0"/>
              <a:t>User posts</a:t>
            </a:r>
          </a:p>
          <a:p>
            <a:pPr algn="ctr"/>
            <a:r>
              <a:rPr lang="en-US" dirty="0" smtClean="0"/>
              <a:t>Friend lists</a:t>
            </a:r>
          </a:p>
        </p:txBody>
      </p:sp>
      <p:sp>
        <p:nvSpPr>
          <p:cNvPr id="71" name="Can 70"/>
          <p:cNvSpPr/>
          <p:nvPr/>
        </p:nvSpPr>
        <p:spPr>
          <a:xfrm>
            <a:off x="3738970" y="2706456"/>
            <a:ext cx="1880780" cy="1503680"/>
          </a:xfrm>
          <a:prstGeom prst="can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F7964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endParaRPr lang="en-US" dirty="0" smtClean="0"/>
          </a:p>
          <a:p>
            <a:pPr algn="ctr"/>
            <a:r>
              <a:rPr lang="en-US" dirty="0" smtClean="0"/>
              <a:t>User posts</a:t>
            </a:r>
          </a:p>
          <a:p>
            <a:pPr algn="ctr"/>
            <a:r>
              <a:rPr lang="en-US" dirty="0" smtClean="0"/>
              <a:t>Friend lists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Single Machine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139519" y="2990056"/>
            <a:ext cx="13644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Friend2 post</a:t>
            </a:r>
          </a:p>
        </p:txBody>
      </p:sp>
      <p:cxnSp>
        <p:nvCxnSpPr>
          <p:cNvPr id="14" name="Straight Connector 13"/>
          <p:cNvCxnSpPr/>
          <p:nvPr/>
        </p:nvCxnSpPr>
        <p:spPr>
          <a:xfrm flipH="1">
            <a:off x="5619750" y="2432566"/>
            <a:ext cx="831850" cy="760690"/>
          </a:xfrm>
          <a:prstGeom prst="line">
            <a:avLst/>
          </a:prstGeom>
          <a:ln>
            <a:solidFill>
              <a:schemeClr val="accent6"/>
            </a:solidFill>
            <a:tailEnd type="triangle" w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6210300" y="2063234"/>
            <a:ext cx="19130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Generate my page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1139519" y="2672556"/>
            <a:ext cx="13644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Friend1 post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791642" y="3764756"/>
            <a:ext cx="17123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Friend1000 post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894551" y="3459956"/>
            <a:ext cx="16475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Friend999 post</a:t>
            </a:r>
          </a:p>
        </p:txBody>
      </p:sp>
      <p:cxnSp>
        <p:nvCxnSpPr>
          <p:cNvPr id="63" name="Straight Connector 62"/>
          <p:cNvCxnSpPr/>
          <p:nvPr/>
        </p:nvCxnSpPr>
        <p:spPr>
          <a:xfrm>
            <a:off x="2482131" y="2921198"/>
            <a:ext cx="1193972" cy="0"/>
          </a:xfrm>
          <a:prstGeom prst="line">
            <a:avLst/>
          </a:prstGeom>
          <a:ln>
            <a:solidFill>
              <a:schemeClr val="accent6"/>
            </a:solidFill>
            <a:tailEnd type="triangle" w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>
            <a:off x="2482131" y="4000698"/>
            <a:ext cx="1193972" cy="0"/>
          </a:xfrm>
          <a:prstGeom prst="line">
            <a:avLst/>
          </a:prstGeom>
          <a:ln>
            <a:solidFill>
              <a:schemeClr val="accent6"/>
            </a:solidFill>
            <a:tailEnd type="triangle" w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>
            <a:off x="2482131" y="3230231"/>
            <a:ext cx="1193972" cy="0"/>
          </a:xfrm>
          <a:prstGeom prst="line">
            <a:avLst/>
          </a:prstGeom>
          <a:ln>
            <a:solidFill>
              <a:schemeClr val="accent6"/>
            </a:solidFill>
            <a:tailEnd type="triangle" w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>
            <a:off x="2482131" y="3691664"/>
            <a:ext cx="1193972" cy="0"/>
          </a:xfrm>
          <a:prstGeom prst="line">
            <a:avLst/>
          </a:prstGeom>
          <a:ln>
            <a:solidFill>
              <a:schemeClr val="accent6"/>
            </a:solidFill>
            <a:tailEnd type="triangle" w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>
            <a:off x="2997200" y="2247900"/>
            <a:ext cx="0" cy="2247900"/>
          </a:xfrm>
          <a:prstGeom prst="line">
            <a:avLst/>
          </a:prstGeom>
          <a:ln w="76200" cmpd="sng">
            <a:solidFill>
              <a:srgbClr val="8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>
            <a:stCxn id="36" idx="2"/>
          </p:cNvCxnSpPr>
          <p:nvPr/>
        </p:nvCxnSpPr>
        <p:spPr>
          <a:xfrm>
            <a:off x="7166846" y="2432566"/>
            <a:ext cx="0" cy="557490"/>
          </a:xfrm>
          <a:prstGeom prst="line">
            <a:avLst/>
          </a:prstGeom>
          <a:ln>
            <a:solidFill>
              <a:schemeClr val="accent6"/>
            </a:solidFill>
            <a:tailEnd type="triangle" w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2324066" y="1860034"/>
            <a:ext cx="13260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800000"/>
                </a:solidFill>
              </a:rPr>
              <a:t>Block </a:t>
            </a:r>
            <a:r>
              <a:rPr lang="en-US" dirty="0">
                <a:solidFill>
                  <a:srgbClr val="800000"/>
                </a:solidFill>
              </a:rPr>
              <a:t>writes </a:t>
            </a:r>
            <a:endParaRPr lang="en-US" dirty="0">
              <a:ln>
                <a:solidFill>
                  <a:srgbClr val="FF0000"/>
                </a:solidFill>
              </a:ln>
              <a:solidFill>
                <a:srgbClr val="800000"/>
              </a:solidFill>
            </a:endParaRPr>
          </a:p>
          <a:p>
            <a:endParaRPr lang="en-US" dirty="0">
              <a:ln>
                <a:solidFill>
                  <a:srgbClr val="FF0000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OSDI 2012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1507819" y="3193256"/>
            <a:ext cx="3440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…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C59E4-2FE4-564D-A950-09C870524D20}" type="slidenum">
              <a:rPr lang="en-US" smtClean="0"/>
              <a:t>6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981799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3406"/>
    </mc:Choice>
    <mc:Fallback xmlns="">
      <p:transition xmlns:p14="http://schemas.microsoft.com/office/powerpoint/2010/main" spd="slow" advTm="13406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3.33333E-6 L 0.27222 3.33333E-6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61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" grpId="0" animBg="1"/>
      <p:bldP spid="71" grpId="1" animBg="1"/>
      <p:bldP spid="3" grpId="0" build="allAtOnce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n 7"/>
          <p:cNvSpPr/>
          <p:nvPr/>
        </p:nvSpPr>
        <p:spPr>
          <a:xfrm>
            <a:off x="3459017" y="3931918"/>
            <a:ext cx="1592580" cy="1211582"/>
          </a:xfrm>
          <a:prstGeom prst="can">
            <a:avLst/>
          </a:prstGeom>
          <a:solidFill>
            <a:srgbClr val="660066"/>
          </a:solidFill>
          <a:ln>
            <a:solidFill>
              <a:srgbClr val="66006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dirty="0" smtClean="0"/>
              <a:t>User posts</a:t>
            </a:r>
          </a:p>
          <a:p>
            <a:pPr algn="ctr"/>
            <a:r>
              <a:rPr lang="en-US" dirty="0" smtClean="0"/>
              <a:t>Friend lists </a:t>
            </a:r>
            <a:endParaRPr lang="en-US" dirty="0"/>
          </a:p>
        </p:txBody>
      </p:sp>
      <p:sp>
        <p:nvSpPr>
          <p:cNvPr id="71" name="Can 70"/>
          <p:cNvSpPr/>
          <p:nvPr/>
        </p:nvSpPr>
        <p:spPr>
          <a:xfrm>
            <a:off x="3459017" y="3931918"/>
            <a:ext cx="1592580" cy="1211582"/>
          </a:xfrm>
          <a:prstGeom prst="can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rgbClr val="66006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dirty="0" smtClean="0"/>
              <a:t>User posts</a:t>
            </a:r>
          </a:p>
          <a:p>
            <a:pPr algn="ctr"/>
            <a:r>
              <a:rPr lang="en-US" dirty="0" smtClean="0"/>
              <a:t>Friend lists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Multiple Machines</a:t>
            </a:r>
            <a:endParaRPr lang="en-US" dirty="0"/>
          </a:p>
        </p:txBody>
      </p:sp>
      <p:sp>
        <p:nvSpPr>
          <p:cNvPr id="9" name="Can 8"/>
          <p:cNvSpPr/>
          <p:nvPr/>
        </p:nvSpPr>
        <p:spPr>
          <a:xfrm>
            <a:off x="3459017" y="2103665"/>
            <a:ext cx="1592580" cy="1290022"/>
          </a:xfrm>
          <a:prstGeom prst="can">
            <a:avLst/>
          </a:prstGeom>
          <a:solidFill>
            <a:srgbClr val="008000"/>
          </a:solidFill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dirty="0" smtClean="0"/>
              <a:t>User posts</a:t>
            </a:r>
          </a:p>
          <a:p>
            <a:pPr algn="ctr"/>
            <a:r>
              <a:rPr lang="en-US" dirty="0" smtClean="0"/>
              <a:t>Friend lists</a:t>
            </a:r>
            <a:endParaRPr lang="en-US" dirty="0"/>
          </a:p>
        </p:txBody>
      </p:sp>
      <p:cxnSp>
        <p:nvCxnSpPr>
          <p:cNvPr id="50" name="Straight Connector 49"/>
          <p:cNvCxnSpPr>
            <a:stCxn id="51" idx="1"/>
            <a:endCxn id="9" idx="4"/>
          </p:cNvCxnSpPr>
          <p:nvPr/>
        </p:nvCxnSpPr>
        <p:spPr>
          <a:xfrm flipH="1" flipV="1">
            <a:off x="5051597" y="2748676"/>
            <a:ext cx="1450803" cy="901780"/>
          </a:xfrm>
          <a:prstGeom prst="line">
            <a:avLst/>
          </a:prstGeom>
          <a:ln>
            <a:solidFill>
              <a:schemeClr val="accent6"/>
            </a:solidFill>
            <a:tailEnd type="triangle" w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6502400" y="3465790"/>
            <a:ext cx="19130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Generate my page</a:t>
            </a:r>
            <a:endParaRPr lang="en-US" dirty="0"/>
          </a:p>
        </p:txBody>
      </p:sp>
      <p:cxnSp>
        <p:nvCxnSpPr>
          <p:cNvPr id="53" name="Straight Connector 52"/>
          <p:cNvCxnSpPr>
            <a:stCxn id="51" idx="1"/>
            <a:endCxn id="8" idx="4"/>
          </p:cNvCxnSpPr>
          <p:nvPr/>
        </p:nvCxnSpPr>
        <p:spPr>
          <a:xfrm flipH="1">
            <a:off x="5051597" y="3650456"/>
            <a:ext cx="1450803" cy="887253"/>
          </a:xfrm>
          <a:prstGeom prst="line">
            <a:avLst/>
          </a:prstGeom>
          <a:ln>
            <a:solidFill>
              <a:schemeClr val="accent6"/>
            </a:solidFill>
            <a:tailEnd type="triangle" w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909534" y="2786856"/>
            <a:ext cx="13644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Friend2 post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909534" y="2431256"/>
            <a:ext cx="13644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Friend1 post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561657" y="4361656"/>
            <a:ext cx="17123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Friend1000 post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678651" y="4056856"/>
            <a:ext cx="15953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Friend999 post</a:t>
            </a:r>
          </a:p>
        </p:txBody>
      </p:sp>
      <p:cxnSp>
        <p:nvCxnSpPr>
          <p:cNvPr id="61" name="Straight Connector 60"/>
          <p:cNvCxnSpPr/>
          <p:nvPr/>
        </p:nvCxnSpPr>
        <p:spPr>
          <a:xfrm>
            <a:off x="2190031" y="2679898"/>
            <a:ext cx="1193972" cy="0"/>
          </a:xfrm>
          <a:prstGeom prst="line">
            <a:avLst/>
          </a:prstGeom>
          <a:ln>
            <a:solidFill>
              <a:schemeClr val="accent6"/>
            </a:solidFill>
            <a:tailEnd type="triangle" w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>
            <a:off x="2190031" y="4597598"/>
            <a:ext cx="1193972" cy="0"/>
          </a:xfrm>
          <a:prstGeom prst="line">
            <a:avLst/>
          </a:prstGeom>
          <a:ln>
            <a:solidFill>
              <a:schemeClr val="accent6"/>
            </a:solidFill>
            <a:tailEnd type="triangle" w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>
            <a:off x="2190031" y="2988931"/>
            <a:ext cx="1193972" cy="0"/>
          </a:xfrm>
          <a:prstGeom prst="line">
            <a:avLst/>
          </a:prstGeom>
          <a:ln>
            <a:solidFill>
              <a:schemeClr val="accent6"/>
            </a:solidFill>
            <a:tailEnd type="triangle" w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>
            <a:off x="2190031" y="4288564"/>
            <a:ext cx="1193972" cy="0"/>
          </a:xfrm>
          <a:prstGeom prst="line">
            <a:avLst/>
          </a:prstGeom>
          <a:ln>
            <a:solidFill>
              <a:schemeClr val="accent6"/>
            </a:solidFill>
            <a:tailEnd type="triangle" w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>
            <a:off x="2705100" y="2140466"/>
            <a:ext cx="0" cy="2609334"/>
          </a:xfrm>
          <a:prstGeom prst="line">
            <a:avLst/>
          </a:prstGeom>
          <a:ln w="76200" cmpd="sng">
            <a:solidFill>
              <a:srgbClr val="8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6" name="Can 65"/>
          <p:cNvSpPr/>
          <p:nvPr/>
        </p:nvSpPr>
        <p:spPr>
          <a:xfrm>
            <a:off x="3459017" y="2104238"/>
            <a:ext cx="1592580" cy="1288877"/>
          </a:xfrm>
          <a:prstGeom prst="can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dirty="0" smtClean="0"/>
              <a:t>User posts</a:t>
            </a:r>
          </a:p>
          <a:p>
            <a:pPr algn="ctr"/>
            <a:r>
              <a:rPr lang="en-US" dirty="0" smtClean="0"/>
              <a:t>Friend lists</a:t>
            </a:r>
            <a:endParaRPr lang="en-US" dirty="0"/>
          </a:p>
        </p:txBody>
      </p:sp>
      <p:cxnSp>
        <p:nvCxnSpPr>
          <p:cNvPr id="72" name="Straight Connector 71"/>
          <p:cNvCxnSpPr>
            <a:stCxn id="51" idx="2"/>
          </p:cNvCxnSpPr>
          <p:nvPr/>
        </p:nvCxnSpPr>
        <p:spPr>
          <a:xfrm flipH="1">
            <a:off x="6616704" y="3835122"/>
            <a:ext cx="842242" cy="702587"/>
          </a:xfrm>
          <a:prstGeom prst="line">
            <a:avLst/>
          </a:prstGeom>
          <a:ln>
            <a:solidFill>
              <a:schemeClr val="accent6"/>
            </a:solidFill>
            <a:tailEnd type="triangle" w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>
            <a:stCxn id="51" idx="0"/>
          </p:cNvCxnSpPr>
          <p:nvPr/>
        </p:nvCxnSpPr>
        <p:spPr>
          <a:xfrm flipH="1" flipV="1">
            <a:off x="6616704" y="2800588"/>
            <a:ext cx="842242" cy="665202"/>
          </a:xfrm>
          <a:prstGeom prst="line">
            <a:avLst/>
          </a:prstGeom>
          <a:ln>
            <a:solidFill>
              <a:schemeClr val="accent6"/>
            </a:solidFill>
            <a:tailEnd type="triangle" w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2031966" y="1771134"/>
            <a:ext cx="13260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800000"/>
                </a:solidFill>
              </a:rPr>
              <a:t>Block writes </a:t>
            </a:r>
            <a:endParaRPr lang="en-US" dirty="0">
              <a:ln>
                <a:solidFill>
                  <a:srgbClr val="FF0000"/>
                </a:solidFill>
              </a:ln>
              <a:solidFill>
                <a:srgbClr val="800000"/>
              </a:solidFill>
            </a:endParaRP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OSDI 2012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1368119" y="3371056"/>
            <a:ext cx="3440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…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C59E4-2FE4-564D-A950-09C870524D20}" type="slidenum">
              <a:rPr lang="en-US" smtClean="0"/>
              <a:t>7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85696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7392"/>
    </mc:Choice>
    <mc:Fallback xmlns="">
      <p:transition xmlns:p14="http://schemas.microsoft.com/office/powerpoint/2010/main" spd="slow" advTm="67392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4.07407E-6 L 0.18663 -4.07407E-6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32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4.44444E-6 L 0.18663 -4.44444E-6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32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4.44444E-6 L 0.18646 -4.44444E-6 " pathEditMode="relative" rAng="0" ptsTypes="AA">
                                      <p:cBhvr>
                                        <p:cTn id="59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323" y="0"/>
                                    </p:animMotion>
                                  </p:childTnLst>
                                </p:cTn>
                              </p:par>
                              <p:par>
                                <p:cTn id="60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4.07407E-6 L 0.18646 -4.07407E-6 " pathEditMode="relative" rAng="0" ptsTypes="AA">
                                      <p:cBhvr>
                                        <p:cTn id="61" dur="2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32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2000"/>
                            </p:stCondLst>
                            <p:childTnLst>
                              <p:par>
                                <p:cTn id="63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000"/>
                            </p:stCondLst>
                            <p:childTnLst>
                              <p:par>
                                <p:cTn id="6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" grpId="0" animBg="1"/>
      <p:bldP spid="71" grpId="1" animBg="1"/>
      <p:bldP spid="71" grpId="2" animBg="1"/>
      <p:bldP spid="71" grpId="3" animBg="1"/>
      <p:bldP spid="71" grpId="4" animBg="1"/>
      <p:bldP spid="66" grpId="0" animBg="1"/>
      <p:bldP spid="66" grpId="1" animBg="1"/>
      <p:bldP spid="66" grpId="2" animBg="1"/>
      <p:bldP spid="66" grpId="3" animBg="1"/>
      <p:bldP spid="66" grpId="4" animBg="1"/>
      <p:bldP spid="23" grpId="0" build="allAtOnce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Can 30"/>
          <p:cNvSpPr/>
          <p:nvPr/>
        </p:nvSpPr>
        <p:spPr>
          <a:xfrm>
            <a:off x="3751117" y="5054600"/>
            <a:ext cx="1592580" cy="1211582"/>
          </a:xfrm>
          <a:prstGeom prst="can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dirty="0" smtClean="0"/>
              <a:t>User posts</a:t>
            </a:r>
          </a:p>
          <a:p>
            <a:pPr algn="ctr"/>
            <a:r>
              <a:rPr lang="en-US" dirty="0" smtClean="0"/>
              <a:t>Friend lists </a:t>
            </a:r>
            <a:endParaRPr lang="en-US" dirty="0"/>
          </a:p>
        </p:txBody>
      </p:sp>
      <p:sp>
        <p:nvSpPr>
          <p:cNvPr id="8" name="Can 7"/>
          <p:cNvSpPr/>
          <p:nvPr/>
        </p:nvSpPr>
        <p:spPr>
          <a:xfrm>
            <a:off x="3751117" y="3868418"/>
            <a:ext cx="1592580" cy="1211582"/>
          </a:xfrm>
          <a:prstGeom prst="can">
            <a:avLst/>
          </a:prstGeom>
          <a:solidFill>
            <a:schemeClr val="accent2"/>
          </a:solidFill>
          <a:ln>
            <a:solidFill>
              <a:srgbClr val="C0504D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dirty="0" smtClean="0"/>
              <a:t>User posts</a:t>
            </a:r>
          </a:p>
          <a:p>
            <a:pPr algn="ctr"/>
            <a:r>
              <a:rPr lang="en-US" dirty="0" smtClean="0"/>
              <a:t>Friend lists </a:t>
            </a:r>
            <a:endParaRPr lang="en-US" dirty="0"/>
          </a:p>
        </p:txBody>
      </p:sp>
      <p:sp>
        <p:nvSpPr>
          <p:cNvPr id="24" name="Can 23"/>
          <p:cNvSpPr/>
          <p:nvPr/>
        </p:nvSpPr>
        <p:spPr>
          <a:xfrm>
            <a:off x="3751117" y="2584050"/>
            <a:ext cx="1592580" cy="1290022"/>
          </a:xfrm>
          <a:prstGeom prst="can">
            <a:avLst/>
          </a:prstGeom>
          <a:solidFill>
            <a:schemeClr val="accent6"/>
          </a:solidFill>
          <a:ln>
            <a:solidFill>
              <a:srgbClr val="F7964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dirty="0" smtClean="0"/>
              <a:t>User posts</a:t>
            </a:r>
          </a:p>
          <a:p>
            <a:pPr algn="ctr"/>
            <a:r>
              <a:rPr lang="en-US" dirty="0" smtClean="0"/>
              <a:t>Friend lists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Multiple Datacenters</a:t>
            </a:r>
            <a:endParaRPr lang="en-US" dirty="0"/>
          </a:p>
        </p:txBody>
      </p:sp>
      <p:sp>
        <p:nvSpPr>
          <p:cNvPr id="9" name="Can 8"/>
          <p:cNvSpPr/>
          <p:nvPr/>
        </p:nvSpPr>
        <p:spPr>
          <a:xfrm>
            <a:off x="3751117" y="1297181"/>
            <a:ext cx="1592580" cy="1290022"/>
          </a:xfrm>
          <a:prstGeom prst="can">
            <a:avLst/>
          </a:prstGeom>
          <a:solidFill>
            <a:srgbClr val="9BBB59"/>
          </a:solidFill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dirty="0" smtClean="0"/>
              <a:t>User posts</a:t>
            </a:r>
          </a:p>
          <a:p>
            <a:pPr algn="ctr"/>
            <a:r>
              <a:rPr lang="en-US" dirty="0" smtClean="0"/>
              <a:t>Friend lists</a:t>
            </a:r>
            <a:endParaRPr lang="en-US" dirty="0"/>
          </a:p>
        </p:txBody>
      </p:sp>
      <p:cxnSp>
        <p:nvCxnSpPr>
          <p:cNvPr id="50" name="Straight Connector 49"/>
          <p:cNvCxnSpPr>
            <a:stCxn id="51" idx="1"/>
            <a:endCxn id="24" idx="4"/>
          </p:cNvCxnSpPr>
          <p:nvPr/>
        </p:nvCxnSpPr>
        <p:spPr>
          <a:xfrm flipH="1" flipV="1">
            <a:off x="5343697" y="3229061"/>
            <a:ext cx="1666703" cy="593639"/>
          </a:xfrm>
          <a:prstGeom prst="line">
            <a:avLst/>
          </a:prstGeom>
          <a:ln>
            <a:solidFill>
              <a:schemeClr val="accent6"/>
            </a:solidFill>
            <a:tailEnd type="triangle" w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7010400" y="3638034"/>
            <a:ext cx="19130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Generate my page</a:t>
            </a:r>
            <a:endParaRPr lang="en-US" dirty="0"/>
          </a:p>
        </p:txBody>
      </p:sp>
      <p:cxnSp>
        <p:nvCxnSpPr>
          <p:cNvPr id="53" name="Straight Connector 52"/>
          <p:cNvCxnSpPr>
            <a:endCxn id="8" idx="4"/>
          </p:cNvCxnSpPr>
          <p:nvPr/>
        </p:nvCxnSpPr>
        <p:spPr>
          <a:xfrm flipH="1">
            <a:off x="5343697" y="3868418"/>
            <a:ext cx="1666704" cy="605791"/>
          </a:xfrm>
          <a:prstGeom prst="line">
            <a:avLst/>
          </a:prstGeom>
          <a:ln>
            <a:solidFill>
              <a:schemeClr val="accent6"/>
            </a:solidFill>
            <a:tailEnd type="triangle" w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1201634" y="2990056"/>
            <a:ext cx="13644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Friend2 post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1201634" y="1669256"/>
            <a:ext cx="13644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Friend1 post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853757" y="5441156"/>
            <a:ext cx="17123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Friend1000 post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970751" y="4260056"/>
            <a:ext cx="15953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Friend999 post</a:t>
            </a:r>
          </a:p>
        </p:txBody>
      </p:sp>
      <p:cxnSp>
        <p:nvCxnSpPr>
          <p:cNvPr id="61" name="Straight Connector 60"/>
          <p:cNvCxnSpPr/>
          <p:nvPr/>
        </p:nvCxnSpPr>
        <p:spPr>
          <a:xfrm>
            <a:off x="2482131" y="1917898"/>
            <a:ext cx="1193972" cy="0"/>
          </a:xfrm>
          <a:prstGeom prst="line">
            <a:avLst/>
          </a:prstGeom>
          <a:ln>
            <a:solidFill>
              <a:schemeClr val="accent6"/>
            </a:solidFill>
            <a:tailEnd type="triangle" w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>
            <a:off x="2482131" y="5613598"/>
            <a:ext cx="1193972" cy="0"/>
          </a:xfrm>
          <a:prstGeom prst="line">
            <a:avLst/>
          </a:prstGeom>
          <a:ln>
            <a:solidFill>
              <a:schemeClr val="accent6"/>
            </a:solidFill>
            <a:tailEnd type="triangle" w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>
            <a:off x="2482131" y="3192131"/>
            <a:ext cx="1193972" cy="0"/>
          </a:xfrm>
          <a:prstGeom prst="line">
            <a:avLst/>
          </a:prstGeom>
          <a:ln>
            <a:solidFill>
              <a:schemeClr val="accent6"/>
            </a:solidFill>
            <a:tailEnd type="triangle" w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>
            <a:off x="2482131" y="4491764"/>
            <a:ext cx="1193972" cy="0"/>
          </a:xfrm>
          <a:prstGeom prst="line">
            <a:avLst/>
          </a:prstGeom>
          <a:ln>
            <a:solidFill>
              <a:schemeClr val="accent6"/>
            </a:solidFill>
            <a:tailEnd type="triangle" w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 flipH="1">
            <a:off x="7486650" y="4013674"/>
            <a:ext cx="755650" cy="1715256"/>
          </a:xfrm>
          <a:prstGeom prst="line">
            <a:avLst/>
          </a:prstGeom>
          <a:ln>
            <a:solidFill>
              <a:schemeClr val="accent6"/>
            </a:solidFill>
            <a:tailEnd type="triangle" w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 flipH="1">
            <a:off x="7486650" y="4041028"/>
            <a:ext cx="450850" cy="450736"/>
          </a:xfrm>
          <a:prstGeom prst="line">
            <a:avLst/>
          </a:prstGeom>
          <a:ln>
            <a:solidFill>
              <a:schemeClr val="accent6"/>
            </a:solidFill>
            <a:tailEnd type="triangle" w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OSDI 2012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1660219" y="3612356"/>
            <a:ext cx="3440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…</a:t>
            </a:r>
          </a:p>
        </p:txBody>
      </p:sp>
      <p:cxnSp>
        <p:nvCxnSpPr>
          <p:cNvPr id="27" name="Straight Connector 26"/>
          <p:cNvCxnSpPr>
            <a:endCxn id="9" idx="4"/>
          </p:cNvCxnSpPr>
          <p:nvPr/>
        </p:nvCxnSpPr>
        <p:spPr>
          <a:xfrm flipH="1" flipV="1">
            <a:off x="5343697" y="1942192"/>
            <a:ext cx="1666704" cy="1695842"/>
          </a:xfrm>
          <a:prstGeom prst="line">
            <a:avLst/>
          </a:prstGeom>
          <a:ln>
            <a:solidFill>
              <a:schemeClr val="accent6"/>
            </a:solidFill>
            <a:tailEnd type="triangle" w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endCxn id="31" idx="4"/>
          </p:cNvCxnSpPr>
          <p:nvPr/>
        </p:nvCxnSpPr>
        <p:spPr>
          <a:xfrm flipH="1">
            <a:off x="5343697" y="3956566"/>
            <a:ext cx="1666704" cy="1703825"/>
          </a:xfrm>
          <a:prstGeom prst="line">
            <a:avLst/>
          </a:prstGeom>
          <a:ln>
            <a:solidFill>
              <a:schemeClr val="accent6"/>
            </a:solidFill>
            <a:tailEnd type="triangle" w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H="1" flipV="1">
            <a:off x="7486650" y="1981203"/>
            <a:ext cx="755650" cy="1656831"/>
          </a:xfrm>
          <a:prstGeom prst="line">
            <a:avLst/>
          </a:prstGeom>
          <a:ln>
            <a:solidFill>
              <a:schemeClr val="accent6"/>
            </a:solidFill>
            <a:tailEnd type="triangle" w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H="1" flipV="1">
            <a:off x="7486650" y="3237946"/>
            <a:ext cx="450850" cy="400088"/>
          </a:xfrm>
          <a:prstGeom prst="line">
            <a:avLst/>
          </a:prstGeom>
          <a:ln>
            <a:solidFill>
              <a:schemeClr val="accent6"/>
            </a:solidFill>
            <a:tailEnd type="triangle" w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1595334" y="1948656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US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1449770" y="3319502"/>
            <a:ext cx="6968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Spain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1339655" y="5696188"/>
            <a:ext cx="7753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Russia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1449093" y="4629388"/>
            <a:ext cx="6984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Brazil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C59E4-2FE4-564D-A950-09C870524D20}" type="slidenum">
              <a:rPr lang="en-US" smtClean="0"/>
              <a:t>8</a:t>
            </a:fld>
            <a:endParaRPr lang="en-US" dirty="0"/>
          </a:p>
        </p:txBody>
      </p:sp>
      <p:grpSp>
        <p:nvGrpSpPr>
          <p:cNvPr id="65" name="Group 64"/>
          <p:cNvGrpSpPr/>
          <p:nvPr/>
        </p:nvGrpSpPr>
        <p:grpSpPr>
          <a:xfrm>
            <a:off x="3869594" y="1428356"/>
            <a:ext cx="1355626" cy="1027672"/>
            <a:chOff x="992342" y="3067884"/>
            <a:chExt cx="1355626" cy="1027672"/>
          </a:xfrm>
        </p:grpSpPr>
        <p:grpSp>
          <p:nvGrpSpPr>
            <p:cNvPr id="75" name="Group 74"/>
            <p:cNvGrpSpPr/>
            <p:nvPr/>
          </p:nvGrpSpPr>
          <p:grpSpPr>
            <a:xfrm>
              <a:off x="992342" y="3067884"/>
              <a:ext cx="1355626" cy="1027672"/>
              <a:chOff x="5631367" y="3235596"/>
              <a:chExt cx="1355626" cy="1027672"/>
            </a:xfrm>
          </p:grpSpPr>
          <p:sp>
            <p:nvSpPr>
              <p:cNvPr id="77" name="Can 76"/>
              <p:cNvSpPr/>
              <p:nvPr/>
            </p:nvSpPr>
            <p:spPr>
              <a:xfrm>
                <a:off x="5631367" y="3235596"/>
                <a:ext cx="593626" cy="265672"/>
              </a:xfrm>
              <a:prstGeom prst="can">
                <a:avLst/>
              </a:prstGeom>
              <a:solidFill>
                <a:schemeClr val="accent3"/>
              </a:solidFill>
              <a:ln>
                <a:solidFill>
                  <a:schemeClr val="accent3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algn="ctr"/>
                <a:endParaRPr lang="en-US" dirty="0" smtClean="0"/>
              </a:p>
            </p:txBody>
          </p:sp>
          <p:sp>
            <p:nvSpPr>
              <p:cNvPr id="78" name="Can 77"/>
              <p:cNvSpPr/>
              <p:nvPr/>
            </p:nvSpPr>
            <p:spPr>
              <a:xfrm>
                <a:off x="5783767" y="3387996"/>
                <a:ext cx="593626" cy="265672"/>
              </a:xfrm>
              <a:prstGeom prst="can">
                <a:avLst/>
              </a:prstGeom>
              <a:solidFill>
                <a:schemeClr val="accent3"/>
              </a:solidFill>
              <a:ln>
                <a:solidFill>
                  <a:schemeClr val="accent3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algn="ctr"/>
                <a:endParaRPr lang="en-US" dirty="0" smtClean="0"/>
              </a:p>
            </p:txBody>
          </p:sp>
          <p:sp>
            <p:nvSpPr>
              <p:cNvPr id="79" name="Can 78"/>
              <p:cNvSpPr/>
              <p:nvPr/>
            </p:nvSpPr>
            <p:spPr>
              <a:xfrm>
                <a:off x="5936167" y="3540396"/>
                <a:ext cx="593626" cy="265672"/>
              </a:xfrm>
              <a:prstGeom prst="can">
                <a:avLst/>
              </a:prstGeom>
              <a:solidFill>
                <a:schemeClr val="accent3"/>
              </a:solidFill>
              <a:ln>
                <a:solidFill>
                  <a:schemeClr val="accent3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algn="ctr"/>
                <a:endParaRPr lang="en-US" dirty="0" smtClean="0"/>
              </a:p>
            </p:txBody>
          </p:sp>
          <p:sp>
            <p:nvSpPr>
              <p:cNvPr id="80" name="Can 79"/>
              <p:cNvSpPr/>
              <p:nvPr/>
            </p:nvSpPr>
            <p:spPr>
              <a:xfrm>
                <a:off x="6088567" y="3692796"/>
                <a:ext cx="593626" cy="265672"/>
              </a:xfrm>
              <a:prstGeom prst="can">
                <a:avLst/>
              </a:prstGeom>
              <a:solidFill>
                <a:schemeClr val="accent3"/>
              </a:solidFill>
              <a:ln>
                <a:solidFill>
                  <a:schemeClr val="accent3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algn="ctr"/>
                <a:endParaRPr lang="en-US" dirty="0" smtClean="0"/>
              </a:p>
            </p:txBody>
          </p:sp>
          <p:sp>
            <p:nvSpPr>
              <p:cNvPr id="81" name="Can 80"/>
              <p:cNvSpPr/>
              <p:nvPr/>
            </p:nvSpPr>
            <p:spPr>
              <a:xfrm>
                <a:off x="6240967" y="3845196"/>
                <a:ext cx="593626" cy="265672"/>
              </a:xfrm>
              <a:prstGeom prst="can">
                <a:avLst/>
              </a:prstGeom>
              <a:solidFill>
                <a:schemeClr val="accent3"/>
              </a:solidFill>
              <a:ln>
                <a:solidFill>
                  <a:schemeClr val="accent3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algn="ctr"/>
                <a:endParaRPr lang="en-US" dirty="0" smtClean="0"/>
              </a:p>
            </p:txBody>
          </p:sp>
          <p:sp>
            <p:nvSpPr>
              <p:cNvPr id="82" name="Can 81"/>
              <p:cNvSpPr/>
              <p:nvPr/>
            </p:nvSpPr>
            <p:spPr>
              <a:xfrm>
                <a:off x="6393367" y="3997596"/>
                <a:ext cx="593626" cy="265672"/>
              </a:xfrm>
              <a:prstGeom prst="can">
                <a:avLst/>
              </a:prstGeom>
              <a:solidFill>
                <a:schemeClr val="accent3"/>
              </a:solidFill>
              <a:ln>
                <a:solidFill>
                  <a:schemeClr val="accent3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algn="ctr"/>
                <a:endParaRPr lang="en-US" dirty="0" smtClean="0"/>
              </a:p>
            </p:txBody>
          </p:sp>
        </p:grpSp>
        <p:sp>
          <p:nvSpPr>
            <p:cNvPr id="76" name="TextBox 75"/>
            <p:cNvSpPr txBox="1"/>
            <p:nvPr/>
          </p:nvSpPr>
          <p:spPr>
            <a:xfrm>
              <a:off x="1293847" y="3397054"/>
              <a:ext cx="75261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x1000</a:t>
              </a:r>
              <a:endParaRPr lang="en-US" dirty="0"/>
            </a:p>
          </p:txBody>
        </p:sp>
      </p:grpSp>
      <p:grpSp>
        <p:nvGrpSpPr>
          <p:cNvPr id="83" name="Group 82"/>
          <p:cNvGrpSpPr/>
          <p:nvPr/>
        </p:nvGrpSpPr>
        <p:grpSpPr>
          <a:xfrm>
            <a:off x="3869594" y="3960373"/>
            <a:ext cx="1355626" cy="1027672"/>
            <a:chOff x="4547316" y="1824440"/>
            <a:chExt cx="1355626" cy="1027672"/>
          </a:xfrm>
        </p:grpSpPr>
        <p:grpSp>
          <p:nvGrpSpPr>
            <p:cNvPr id="84" name="Group 83"/>
            <p:cNvGrpSpPr/>
            <p:nvPr/>
          </p:nvGrpSpPr>
          <p:grpSpPr>
            <a:xfrm>
              <a:off x="4547316" y="1824440"/>
              <a:ext cx="1355626" cy="1027672"/>
              <a:chOff x="3648890" y="4005336"/>
              <a:chExt cx="1355626" cy="1027672"/>
            </a:xfrm>
          </p:grpSpPr>
          <p:sp>
            <p:nvSpPr>
              <p:cNvPr id="86" name="Can 85"/>
              <p:cNvSpPr/>
              <p:nvPr/>
            </p:nvSpPr>
            <p:spPr>
              <a:xfrm>
                <a:off x="3648890" y="4005336"/>
                <a:ext cx="593626" cy="265672"/>
              </a:xfrm>
              <a:prstGeom prst="can">
                <a:avLst/>
              </a:prstGeom>
              <a:solidFill>
                <a:schemeClr val="accent2"/>
              </a:solidFill>
              <a:ln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algn="ctr"/>
                <a:endParaRPr lang="en-US" dirty="0" smtClean="0"/>
              </a:p>
            </p:txBody>
          </p:sp>
          <p:sp>
            <p:nvSpPr>
              <p:cNvPr id="87" name="Can 86"/>
              <p:cNvSpPr/>
              <p:nvPr/>
            </p:nvSpPr>
            <p:spPr>
              <a:xfrm>
                <a:off x="3801290" y="4157736"/>
                <a:ext cx="593626" cy="265672"/>
              </a:xfrm>
              <a:prstGeom prst="can">
                <a:avLst/>
              </a:prstGeom>
              <a:solidFill>
                <a:schemeClr val="accent2"/>
              </a:solidFill>
              <a:ln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algn="ctr"/>
                <a:endParaRPr lang="en-US" dirty="0" smtClean="0"/>
              </a:p>
            </p:txBody>
          </p:sp>
          <p:sp>
            <p:nvSpPr>
              <p:cNvPr id="88" name="Can 87"/>
              <p:cNvSpPr/>
              <p:nvPr/>
            </p:nvSpPr>
            <p:spPr>
              <a:xfrm>
                <a:off x="3953690" y="4310136"/>
                <a:ext cx="593626" cy="265672"/>
              </a:xfrm>
              <a:prstGeom prst="can">
                <a:avLst/>
              </a:prstGeom>
              <a:solidFill>
                <a:schemeClr val="accent2"/>
              </a:solidFill>
              <a:ln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algn="ctr"/>
                <a:endParaRPr lang="en-US" dirty="0" smtClean="0"/>
              </a:p>
            </p:txBody>
          </p:sp>
          <p:sp>
            <p:nvSpPr>
              <p:cNvPr id="89" name="Can 88"/>
              <p:cNvSpPr/>
              <p:nvPr/>
            </p:nvSpPr>
            <p:spPr>
              <a:xfrm>
                <a:off x="4106090" y="4462536"/>
                <a:ext cx="593626" cy="265672"/>
              </a:xfrm>
              <a:prstGeom prst="can">
                <a:avLst/>
              </a:prstGeom>
              <a:solidFill>
                <a:schemeClr val="accent2"/>
              </a:solidFill>
              <a:ln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algn="ctr"/>
                <a:endParaRPr lang="en-US" dirty="0" smtClean="0"/>
              </a:p>
            </p:txBody>
          </p:sp>
          <p:sp>
            <p:nvSpPr>
              <p:cNvPr id="90" name="Can 89"/>
              <p:cNvSpPr/>
              <p:nvPr/>
            </p:nvSpPr>
            <p:spPr>
              <a:xfrm>
                <a:off x="4258490" y="4614936"/>
                <a:ext cx="593626" cy="265672"/>
              </a:xfrm>
              <a:prstGeom prst="can">
                <a:avLst/>
              </a:prstGeom>
              <a:solidFill>
                <a:schemeClr val="accent2"/>
              </a:solidFill>
              <a:ln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algn="ctr"/>
                <a:endParaRPr lang="en-US" dirty="0" smtClean="0"/>
              </a:p>
            </p:txBody>
          </p:sp>
          <p:sp>
            <p:nvSpPr>
              <p:cNvPr id="91" name="Can 90"/>
              <p:cNvSpPr/>
              <p:nvPr/>
            </p:nvSpPr>
            <p:spPr>
              <a:xfrm>
                <a:off x="4410890" y="4767336"/>
                <a:ext cx="593626" cy="265672"/>
              </a:xfrm>
              <a:prstGeom prst="can">
                <a:avLst/>
              </a:prstGeom>
              <a:solidFill>
                <a:schemeClr val="accent2"/>
              </a:solidFill>
              <a:ln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algn="ctr"/>
                <a:endParaRPr lang="en-US" dirty="0" smtClean="0"/>
              </a:p>
            </p:txBody>
          </p:sp>
        </p:grpSp>
        <p:sp>
          <p:nvSpPr>
            <p:cNvPr id="85" name="TextBox 84"/>
            <p:cNvSpPr txBox="1"/>
            <p:nvPr/>
          </p:nvSpPr>
          <p:spPr>
            <a:xfrm>
              <a:off x="4848821" y="2153610"/>
              <a:ext cx="75261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x1000</a:t>
              </a:r>
              <a:endParaRPr lang="en-US" dirty="0"/>
            </a:p>
          </p:txBody>
        </p:sp>
      </p:grpSp>
      <p:grpSp>
        <p:nvGrpSpPr>
          <p:cNvPr id="92" name="Group 91"/>
          <p:cNvGrpSpPr/>
          <p:nvPr/>
        </p:nvGrpSpPr>
        <p:grpSpPr>
          <a:xfrm>
            <a:off x="3869594" y="2715225"/>
            <a:ext cx="1355626" cy="1027672"/>
            <a:chOff x="2970904" y="4321345"/>
            <a:chExt cx="1355626" cy="1027672"/>
          </a:xfrm>
        </p:grpSpPr>
        <p:grpSp>
          <p:nvGrpSpPr>
            <p:cNvPr id="93" name="Group 92"/>
            <p:cNvGrpSpPr/>
            <p:nvPr/>
          </p:nvGrpSpPr>
          <p:grpSpPr>
            <a:xfrm>
              <a:off x="2970904" y="4321345"/>
              <a:ext cx="1355626" cy="1027672"/>
              <a:chOff x="1462878" y="3235596"/>
              <a:chExt cx="1355626" cy="1027672"/>
            </a:xfrm>
          </p:grpSpPr>
          <p:sp>
            <p:nvSpPr>
              <p:cNvPr id="95" name="Can 94"/>
              <p:cNvSpPr/>
              <p:nvPr/>
            </p:nvSpPr>
            <p:spPr>
              <a:xfrm>
                <a:off x="1462878" y="3235596"/>
                <a:ext cx="593626" cy="265672"/>
              </a:xfrm>
              <a:prstGeom prst="can">
                <a:avLst/>
              </a:prstGeom>
              <a:solidFill>
                <a:schemeClr val="accent6"/>
              </a:solidFill>
              <a:ln>
                <a:solidFill>
                  <a:schemeClr val="accent6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algn="ctr"/>
                <a:endParaRPr lang="en-US" dirty="0" smtClean="0"/>
              </a:p>
            </p:txBody>
          </p:sp>
          <p:sp>
            <p:nvSpPr>
              <p:cNvPr id="96" name="Can 95"/>
              <p:cNvSpPr/>
              <p:nvPr/>
            </p:nvSpPr>
            <p:spPr>
              <a:xfrm>
                <a:off x="1615278" y="3387996"/>
                <a:ext cx="593626" cy="265672"/>
              </a:xfrm>
              <a:prstGeom prst="can">
                <a:avLst/>
              </a:prstGeom>
              <a:solidFill>
                <a:schemeClr val="accent6"/>
              </a:solidFill>
              <a:ln>
                <a:solidFill>
                  <a:schemeClr val="accent6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algn="ctr"/>
                <a:endParaRPr lang="en-US" dirty="0" smtClean="0"/>
              </a:p>
            </p:txBody>
          </p:sp>
          <p:sp>
            <p:nvSpPr>
              <p:cNvPr id="97" name="Can 96"/>
              <p:cNvSpPr/>
              <p:nvPr/>
            </p:nvSpPr>
            <p:spPr>
              <a:xfrm>
                <a:off x="1767678" y="3540396"/>
                <a:ext cx="593626" cy="265672"/>
              </a:xfrm>
              <a:prstGeom prst="can">
                <a:avLst/>
              </a:prstGeom>
              <a:solidFill>
                <a:schemeClr val="accent6"/>
              </a:solidFill>
              <a:ln>
                <a:solidFill>
                  <a:schemeClr val="accent6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algn="ctr"/>
                <a:endParaRPr lang="en-US" dirty="0" smtClean="0"/>
              </a:p>
            </p:txBody>
          </p:sp>
          <p:sp>
            <p:nvSpPr>
              <p:cNvPr id="98" name="Can 97"/>
              <p:cNvSpPr/>
              <p:nvPr/>
            </p:nvSpPr>
            <p:spPr>
              <a:xfrm>
                <a:off x="1920078" y="3692796"/>
                <a:ext cx="593626" cy="265672"/>
              </a:xfrm>
              <a:prstGeom prst="can">
                <a:avLst/>
              </a:prstGeom>
              <a:solidFill>
                <a:schemeClr val="accent6"/>
              </a:solidFill>
              <a:ln>
                <a:solidFill>
                  <a:schemeClr val="accent6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algn="ctr"/>
                <a:endParaRPr lang="en-US" dirty="0" smtClean="0"/>
              </a:p>
            </p:txBody>
          </p:sp>
          <p:sp>
            <p:nvSpPr>
              <p:cNvPr id="99" name="Can 98"/>
              <p:cNvSpPr/>
              <p:nvPr/>
            </p:nvSpPr>
            <p:spPr>
              <a:xfrm>
                <a:off x="2072478" y="3845196"/>
                <a:ext cx="593626" cy="265672"/>
              </a:xfrm>
              <a:prstGeom prst="can">
                <a:avLst/>
              </a:prstGeom>
              <a:solidFill>
                <a:schemeClr val="accent6"/>
              </a:solidFill>
              <a:ln>
                <a:solidFill>
                  <a:schemeClr val="accent6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algn="ctr"/>
                <a:endParaRPr lang="en-US" dirty="0" smtClean="0"/>
              </a:p>
            </p:txBody>
          </p:sp>
          <p:sp>
            <p:nvSpPr>
              <p:cNvPr id="100" name="Can 99"/>
              <p:cNvSpPr/>
              <p:nvPr/>
            </p:nvSpPr>
            <p:spPr>
              <a:xfrm>
                <a:off x="2224878" y="3997596"/>
                <a:ext cx="593626" cy="265672"/>
              </a:xfrm>
              <a:prstGeom prst="can">
                <a:avLst/>
              </a:prstGeom>
              <a:solidFill>
                <a:schemeClr val="accent6"/>
              </a:solidFill>
              <a:ln>
                <a:solidFill>
                  <a:schemeClr val="accent6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algn="ctr"/>
                <a:endParaRPr lang="en-US" dirty="0" smtClean="0"/>
              </a:p>
            </p:txBody>
          </p:sp>
        </p:grpSp>
        <p:sp>
          <p:nvSpPr>
            <p:cNvPr id="94" name="TextBox 93"/>
            <p:cNvSpPr txBox="1"/>
            <p:nvPr/>
          </p:nvSpPr>
          <p:spPr>
            <a:xfrm>
              <a:off x="3272409" y="4650515"/>
              <a:ext cx="75261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x1000</a:t>
              </a:r>
              <a:endParaRPr lang="en-US" dirty="0"/>
            </a:p>
          </p:txBody>
        </p:sp>
      </p:grpSp>
      <p:grpSp>
        <p:nvGrpSpPr>
          <p:cNvPr id="101" name="Group 100"/>
          <p:cNvGrpSpPr/>
          <p:nvPr/>
        </p:nvGrpSpPr>
        <p:grpSpPr>
          <a:xfrm>
            <a:off x="3869594" y="5146555"/>
            <a:ext cx="1355626" cy="1027672"/>
            <a:chOff x="5987014" y="3917145"/>
            <a:chExt cx="1355626" cy="1027672"/>
          </a:xfrm>
        </p:grpSpPr>
        <p:grpSp>
          <p:nvGrpSpPr>
            <p:cNvPr id="102" name="Group 101"/>
            <p:cNvGrpSpPr/>
            <p:nvPr/>
          </p:nvGrpSpPr>
          <p:grpSpPr>
            <a:xfrm>
              <a:off x="5987014" y="3917145"/>
              <a:ext cx="1355626" cy="1027672"/>
              <a:chOff x="2408280" y="2080570"/>
              <a:chExt cx="1355626" cy="1027672"/>
            </a:xfrm>
          </p:grpSpPr>
          <p:sp>
            <p:nvSpPr>
              <p:cNvPr id="104" name="Can 103"/>
              <p:cNvSpPr/>
              <p:nvPr/>
            </p:nvSpPr>
            <p:spPr>
              <a:xfrm>
                <a:off x="2408280" y="2080570"/>
                <a:ext cx="593626" cy="265672"/>
              </a:xfrm>
              <a:prstGeom prst="can">
                <a:avLst/>
              </a:prstGeom>
              <a:solidFill>
                <a:schemeClr val="accent4"/>
              </a:solidFill>
              <a:ln>
                <a:solidFill>
                  <a:schemeClr val="accent4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algn="ctr"/>
                <a:endParaRPr lang="en-US" dirty="0" smtClean="0"/>
              </a:p>
            </p:txBody>
          </p:sp>
          <p:sp>
            <p:nvSpPr>
              <p:cNvPr id="105" name="Can 104"/>
              <p:cNvSpPr/>
              <p:nvPr/>
            </p:nvSpPr>
            <p:spPr>
              <a:xfrm>
                <a:off x="2560680" y="2232970"/>
                <a:ext cx="593626" cy="265672"/>
              </a:xfrm>
              <a:prstGeom prst="can">
                <a:avLst/>
              </a:prstGeom>
              <a:solidFill>
                <a:schemeClr val="accent4"/>
              </a:solidFill>
              <a:ln>
                <a:solidFill>
                  <a:schemeClr val="accent4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algn="ctr"/>
                <a:endParaRPr lang="en-US" dirty="0" smtClean="0"/>
              </a:p>
            </p:txBody>
          </p:sp>
          <p:sp>
            <p:nvSpPr>
              <p:cNvPr id="106" name="Can 105"/>
              <p:cNvSpPr/>
              <p:nvPr/>
            </p:nvSpPr>
            <p:spPr>
              <a:xfrm>
                <a:off x="2713080" y="2385370"/>
                <a:ext cx="593626" cy="265672"/>
              </a:xfrm>
              <a:prstGeom prst="can">
                <a:avLst/>
              </a:prstGeom>
              <a:solidFill>
                <a:schemeClr val="accent4"/>
              </a:solidFill>
              <a:ln>
                <a:solidFill>
                  <a:schemeClr val="accent4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algn="ctr"/>
                <a:endParaRPr lang="en-US" dirty="0" smtClean="0"/>
              </a:p>
            </p:txBody>
          </p:sp>
          <p:sp>
            <p:nvSpPr>
              <p:cNvPr id="107" name="Can 106"/>
              <p:cNvSpPr/>
              <p:nvPr/>
            </p:nvSpPr>
            <p:spPr>
              <a:xfrm>
                <a:off x="2865480" y="2537770"/>
                <a:ext cx="593626" cy="265672"/>
              </a:xfrm>
              <a:prstGeom prst="can">
                <a:avLst/>
              </a:prstGeom>
              <a:solidFill>
                <a:schemeClr val="accent4"/>
              </a:solidFill>
              <a:ln>
                <a:solidFill>
                  <a:schemeClr val="accent4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algn="ctr"/>
                <a:endParaRPr lang="en-US" dirty="0" smtClean="0"/>
              </a:p>
            </p:txBody>
          </p:sp>
          <p:sp>
            <p:nvSpPr>
              <p:cNvPr id="108" name="Can 107"/>
              <p:cNvSpPr/>
              <p:nvPr/>
            </p:nvSpPr>
            <p:spPr>
              <a:xfrm>
                <a:off x="3017880" y="2690170"/>
                <a:ext cx="593626" cy="265672"/>
              </a:xfrm>
              <a:prstGeom prst="can">
                <a:avLst/>
              </a:prstGeom>
              <a:solidFill>
                <a:schemeClr val="accent4"/>
              </a:solidFill>
              <a:ln>
                <a:solidFill>
                  <a:schemeClr val="accent4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algn="ctr"/>
                <a:endParaRPr lang="en-US" dirty="0" smtClean="0"/>
              </a:p>
            </p:txBody>
          </p:sp>
          <p:sp>
            <p:nvSpPr>
              <p:cNvPr id="109" name="Can 108"/>
              <p:cNvSpPr/>
              <p:nvPr/>
            </p:nvSpPr>
            <p:spPr>
              <a:xfrm>
                <a:off x="3170280" y="2842570"/>
                <a:ext cx="593626" cy="265672"/>
              </a:xfrm>
              <a:prstGeom prst="can">
                <a:avLst/>
              </a:prstGeom>
              <a:solidFill>
                <a:schemeClr val="accent4"/>
              </a:solidFill>
              <a:ln>
                <a:solidFill>
                  <a:schemeClr val="accent4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algn="ctr"/>
                <a:endParaRPr lang="en-US" dirty="0" smtClean="0"/>
              </a:p>
            </p:txBody>
          </p:sp>
        </p:grpSp>
        <p:sp>
          <p:nvSpPr>
            <p:cNvPr id="103" name="TextBox 102"/>
            <p:cNvSpPr txBox="1"/>
            <p:nvPr/>
          </p:nvSpPr>
          <p:spPr>
            <a:xfrm>
              <a:off x="6288519" y="4246315"/>
              <a:ext cx="75261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x1000</a:t>
              </a:r>
              <a:endParaRPr lang="en-US" dirty="0"/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4106181" y="1711656"/>
            <a:ext cx="890439" cy="4081571"/>
            <a:chOff x="4106181" y="1711656"/>
            <a:chExt cx="890439" cy="4081571"/>
          </a:xfrm>
        </p:grpSpPr>
        <p:sp>
          <p:nvSpPr>
            <p:cNvPr id="111" name="Can 110"/>
            <p:cNvSpPr/>
            <p:nvPr/>
          </p:nvSpPr>
          <p:spPr>
            <a:xfrm>
              <a:off x="4250594" y="3096225"/>
              <a:ext cx="593626" cy="265672"/>
            </a:xfrm>
            <a:prstGeom prst="can">
              <a:avLst/>
            </a:prstGeom>
            <a:solidFill>
              <a:schemeClr val="accent6"/>
            </a:solidFill>
            <a:ln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algn="ctr"/>
              <a:endParaRPr lang="en-US" dirty="0" smtClean="0"/>
            </a:p>
          </p:txBody>
        </p:sp>
        <p:sp>
          <p:nvSpPr>
            <p:cNvPr id="112" name="Can 111"/>
            <p:cNvSpPr/>
            <p:nvPr/>
          </p:nvSpPr>
          <p:spPr>
            <a:xfrm>
              <a:off x="4250594" y="4341373"/>
              <a:ext cx="593626" cy="265672"/>
            </a:xfrm>
            <a:prstGeom prst="can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algn="ctr"/>
              <a:endParaRPr lang="en-US" dirty="0" smtClean="0"/>
            </a:p>
          </p:txBody>
        </p:sp>
        <p:sp>
          <p:nvSpPr>
            <p:cNvPr id="113" name="Can 112"/>
            <p:cNvSpPr/>
            <p:nvPr/>
          </p:nvSpPr>
          <p:spPr>
            <a:xfrm>
              <a:off x="4250594" y="5527555"/>
              <a:ext cx="593626" cy="265672"/>
            </a:xfrm>
            <a:prstGeom prst="can">
              <a:avLst/>
            </a:prstGeom>
            <a:solidFill>
              <a:srgbClr val="8064A2"/>
            </a:solidFill>
            <a:ln>
              <a:solidFill>
                <a:srgbClr val="8064A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algn="ctr"/>
              <a:endParaRPr lang="en-US" dirty="0" smtClean="0"/>
            </a:p>
          </p:txBody>
        </p:sp>
        <p:sp>
          <p:nvSpPr>
            <p:cNvPr id="114" name="Can 113"/>
            <p:cNvSpPr/>
            <p:nvPr/>
          </p:nvSpPr>
          <p:spPr>
            <a:xfrm>
              <a:off x="4106181" y="1711656"/>
              <a:ext cx="593626" cy="265672"/>
            </a:xfrm>
            <a:prstGeom prst="can">
              <a:avLst/>
            </a:prstGeom>
            <a:solidFill>
              <a:schemeClr val="accent3"/>
            </a:solidFill>
            <a:ln>
              <a:solidFill>
                <a:srgbClr val="9BBB59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algn="ctr"/>
              <a:endParaRPr lang="en-US" dirty="0" smtClean="0"/>
            </a:p>
          </p:txBody>
        </p:sp>
        <p:sp>
          <p:nvSpPr>
            <p:cNvPr id="110" name="Can 109"/>
            <p:cNvSpPr/>
            <p:nvPr/>
          </p:nvSpPr>
          <p:spPr>
            <a:xfrm>
              <a:off x="4250594" y="1809356"/>
              <a:ext cx="593626" cy="265672"/>
            </a:xfrm>
            <a:prstGeom prst="can">
              <a:avLst/>
            </a:prstGeom>
            <a:solidFill>
              <a:schemeClr val="accent3"/>
            </a:solidFill>
            <a:ln>
              <a:solidFill>
                <a:srgbClr val="9BBB59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algn="ctr"/>
              <a:endParaRPr lang="en-US" dirty="0" smtClean="0"/>
            </a:p>
          </p:txBody>
        </p:sp>
        <p:sp>
          <p:nvSpPr>
            <p:cNvPr id="74" name="Can 73"/>
            <p:cNvSpPr/>
            <p:nvPr/>
          </p:nvSpPr>
          <p:spPr>
            <a:xfrm>
              <a:off x="4402994" y="1961756"/>
              <a:ext cx="593626" cy="265672"/>
            </a:xfrm>
            <a:prstGeom prst="can">
              <a:avLst/>
            </a:prstGeom>
            <a:solidFill>
              <a:schemeClr val="accent3"/>
            </a:solidFill>
            <a:ln>
              <a:solidFill>
                <a:srgbClr val="9BBB59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algn="ctr"/>
              <a:endParaRPr lang="en-US" dirty="0" smtClean="0"/>
            </a:p>
          </p:txBody>
        </p:sp>
        <p:sp>
          <p:nvSpPr>
            <p:cNvPr id="115" name="Can 114"/>
            <p:cNvSpPr/>
            <p:nvPr/>
          </p:nvSpPr>
          <p:spPr>
            <a:xfrm>
              <a:off x="4402994" y="4493773"/>
              <a:ext cx="593626" cy="265672"/>
            </a:xfrm>
            <a:prstGeom prst="can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algn="ctr"/>
              <a:endParaRPr lang="en-US" dirty="0" smtClean="0"/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24708337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3901"/>
    </mc:Choice>
    <mc:Fallback xmlns="">
      <p:transition xmlns:p14="http://schemas.microsoft.com/office/powerpoint/2010/main" spd="slow" advTm="43901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7.40741E-7 L 0.27223 0.0037 " pathEditMode="relative" ptsTypes="AA">
                                      <p:cBhvr>
                                        <p:cTn id="2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000"/>
                            </p:stCondLst>
                            <p:childTnLst>
                              <p:par>
                                <p:cTn id="4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8" grpId="0" animBg="1"/>
      <p:bldP spid="24" grpId="0" animBg="1"/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Version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841499"/>
          </a:xfrm>
        </p:spPr>
        <p:txBody>
          <a:bodyPr>
            <a:normAutofit/>
          </a:bodyPr>
          <a:lstStyle/>
          <a:p>
            <a:r>
              <a:rPr lang="en-US" dirty="0" smtClean="0"/>
              <a:t>Transactions that write use strict 2PL</a:t>
            </a:r>
          </a:p>
          <a:p>
            <a:pPr lvl="1"/>
            <a:r>
              <a:rPr lang="en-US" dirty="0" smtClean="0"/>
              <a:t>Each transaction </a:t>
            </a:r>
            <a:r>
              <a:rPr lang="en-US" i="1" dirty="0" smtClean="0"/>
              <a:t>T</a:t>
            </a:r>
            <a:r>
              <a:rPr lang="en-US" dirty="0" smtClean="0"/>
              <a:t> is assigned a timestamp </a:t>
            </a:r>
            <a:r>
              <a:rPr lang="en-US" i="1" dirty="0" smtClean="0"/>
              <a:t>s</a:t>
            </a:r>
            <a:endParaRPr lang="en-US" dirty="0" smtClean="0"/>
          </a:p>
          <a:p>
            <a:pPr lvl="1"/>
            <a:r>
              <a:rPr lang="en-US" dirty="0" smtClean="0"/>
              <a:t>Data written by </a:t>
            </a:r>
            <a:r>
              <a:rPr lang="en-US" i="1" dirty="0" smtClean="0"/>
              <a:t>T</a:t>
            </a:r>
            <a:r>
              <a:rPr lang="en-US" dirty="0" smtClean="0"/>
              <a:t> is timestamped with </a:t>
            </a:r>
            <a:r>
              <a:rPr lang="en-US" i="1" dirty="0" smtClean="0"/>
              <a:t>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OSDI 2012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C59E4-2FE4-564D-A950-09C870524D20}" type="slidenum">
              <a:rPr lang="en-US" smtClean="0"/>
              <a:t>9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435341" y="3843471"/>
            <a:ext cx="6493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Time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59972" y="3843471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8</a:t>
            </a:r>
            <a:endParaRPr lang="en-US" dirty="0" smtClean="0"/>
          </a:p>
        </p:txBody>
      </p:sp>
      <p:sp>
        <p:nvSpPr>
          <p:cNvPr id="11" name="TextBox 10"/>
          <p:cNvSpPr txBox="1"/>
          <p:nvPr/>
        </p:nvSpPr>
        <p:spPr>
          <a:xfrm>
            <a:off x="3801310" y="3843471"/>
            <a:ext cx="4166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&lt;8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3786601" y="4284706"/>
            <a:ext cx="4460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[X]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3696883" y="4960723"/>
            <a:ext cx="6254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[me]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569926" y="3843471"/>
            <a:ext cx="4186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15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058344" y="4250903"/>
            <a:ext cx="435515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3454400" y="3843471"/>
            <a:ext cx="0" cy="1592129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5539938" y="4627606"/>
            <a:ext cx="4454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[P]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2134544" y="4292600"/>
            <a:ext cx="11902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My friends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2147244" y="4635500"/>
            <a:ext cx="1043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My posts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2147244" y="4965700"/>
            <a:ext cx="1159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X’s friends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4751801" y="4284706"/>
            <a:ext cx="3262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[]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4751801" y="4970506"/>
            <a:ext cx="3262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[]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99737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5408"/>
    </mc:Choice>
    <mc:Fallback xmlns="">
      <p:transition xmlns:p14="http://schemas.microsoft.com/office/powerpoint/2010/main" spd="slow" advTm="45408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.5|13.9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1|2.2|15.3|24.2|7.8|3.7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9|2.6|4.9|8.2|3.5|34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4.8|2.9|1.9|14.4|3.1|9.3|4.7|24.9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9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2|0.6|0.9|0.5|1.3|0.9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9.9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8|1.3|0.8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5.2|25.1|1.1|5.9|11.2|1.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3.2|16.4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2.5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4.5|25.5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.3|2.7|2.4|3.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4.2"/>
</p:tagLst>
</file>

<file path=ppt/theme/theme1.xml><?xml version="1.0" encoding="utf-8"?>
<a:theme xmlns:a="http://schemas.openxmlformats.org/drawingml/2006/main" name="Google Template">
  <a:themeElements>
    <a:clrScheme name="Custom 5">
      <a:dk1>
        <a:srgbClr val="FFFF00"/>
      </a:dk1>
      <a:lt1>
        <a:sysClr val="window" lastClr="FFFFFF"/>
      </a:lt1>
      <a:dk2>
        <a:srgbClr val="1B4171"/>
      </a:dk2>
      <a:lt2>
        <a:srgbClr val="EEECE1"/>
      </a:lt2>
      <a:accent1>
        <a:srgbClr val="2F0A82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Google Template.potx</Template>
  <TotalTime>14776</TotalTime>
  <Words>936</Words>
  <Application>Microsoft Macintosh PowerPoint</Application>
  <PresentationFormat>On-screen Show (4:3)</PresentationFormat>
  <Paragraphs>372</Paragraphs>
  <Slides>27</Slides>
  <Notes>27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Google Template</vt:lpstr>
      <vt:lpstr>Spanner: Google’s Globally-Distributed Database</vt:lpstr>
      <vt:lpstr>What is Spanner?</vt:lpstr>
      <vt:lpstr>Example: Social Network</vt:lpstr>
      <vt:lpstr>Overview</vt:lpstr>
      <vt:lpstr>Read Transactions</vt:lpstr>
      <vt:lpstr>Single Machine</vt:lpstr>
      <vt:lpstr>Multiple Machines</vt:lpstr>
      <vt:lpstr>Multiple Datacenters</vt:lpstr>
      <vt:lpstr>Version Management</vt:lpstr>
      <vt:lpstr>Synchronizing Snapshots</vt:lpstr>
      <vt:lpstr>Timestamps, Global Clock</vt:lpstr>
      <vt:lpstr>Timestamp Invariants</vt:lpstr>
      <vt:lpstr>TrueTime</vt:lpstr>
      <vt:lpstr>Timestamps and TrueTime</vt:lpstr>
      <vt:lpstr>Commit Wait and Replication</vt:lpstr>
      <vt:lpstr>Commit Wait and 2-Phase Commit</vt:lpstr>
      <vt:lpstr>Example</vt:lpstr>
      <vt:lpstr>What Have We Covered?</vt:lpstr>
      <vt:lpstr>What Haven’t We Covered?</vt:lpstr>
      <vt:lpstr>TrueTime Architecture</vt:lpstr>
      <vt:lpstr>TrueTime implementation</vt:lpstr>
      <vt:lpstr>What If a Clock Goes Rogue? </vt:lpstr>
      <vt:lpstr>Network-Induced Uncertainty</vt:lpstr>
      <vt:lpstr>What’s in the Literature</vt:lpstr>
      <vt:lpstr>Future Work</vt:lpstr>
      <vt:lpstr>Conclusions</vt:lpstr>
      <vt:lpstr>Thanks</vt:lpstr>
    </vt:vector>
  </TitlesOfParts>
  <Manager/>
  <Company>Google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Spanner: Google's Globally-Distributed Database</dc:title>
  <dc:subject/>
  <dc:creator>Wilson Hsieh</dc:creator>
  <cp:keywords/>
  <dc:description/>
  <cp:lastModifiedBy>Wilson Hsieh</cp:lastModifiedBy>
  <cp:revision>422</cp:revision>
  <dcterms:created xsi:type="dcterms:W3CDTF">2012-09-17T13:55:16Z</dcterms:created>
  <dcterms:modified xsi:type="dcterms:W3CDTF">2012-10-11T18:53:42Z</dcterms:modified>
  <cp:category/>
</cp:coreProperties>
</file>