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9.xml" ContentType="application/vnd.openxmlformats-officedocument.presentationml.tags+xml"/>
  <Override PartName="/ppt/notesSlides/notesSlide13.xml" ContentType="application/vnd.openxmlformats-officedocument.presentationml.notesSlide+xml"/>
  <Override PartName="/ppt/tags/tag10.xml" ContentType="application/vnd.openxmlformats-officedocument.presentationml.tags+xml"/>
  <Override PartName="/ppt/notesSlides/notesSlide14.xml" ContentType="application/vnd.openxmlformats-officedocument.presentationml.notesSlide+xml"/>
  <Override PartName="/ppt/tags/tag11.xml" ContentType="application/vnd.openxmlformats-officedocument.presentationml.tags+xml"/>
  <Override PartName="/ppt/notesSlides/notesSlide15.xml" ContentType="application/vnd.openxmlformats-officedocument.presentationml.notesSlide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3.xml" ContentType="application/vnd.openxmlformats-officedocument.presentationml.tags+xml"/>
  <Override PartName="/ppt/notesSlides/notesSlide20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316" r:id="rId3"/>
    <p:sldId id="326" r:id="rId4"/>
    <p:sldId id="257" r:id="rId5"/>
    <p:sldId id="317" r:id="rId6"/>
    <p:sldId id="304" r:id="rId7"/>
    <p:sldId id="303" r:id="rId8"/>
    <p:sldId id="321" r:id="rId9"/>
    <p:sldId id="322" r:id="rId10"/>
    <p:sldId id="314" r:id="rId11"/>
    <p:sldId id="280" r:id="rId12"/>
    <p:sldId id="323" r:id="rId13"/>
    <p:sldId id="278" r:id="rId14"/>
    <p:sldId id="308" r:id="rId15"/>
    <p:sldId id="319" r:id="rId16"/>
    <p:sldId id="320" r:id="rId17"/>
    <p:sldId id="324" r:id="rId18"/>
    <p:sldId id="315" r:id="rId19"/>
    <p:sldId id="293" r:id="rId20"/>
    <p:sldId id="310" r:id="rId21"/>
    <p:sldId id="272" r:id="rId22"/>
    <p:sldId id="292" r:id="rId23"/>
    <p:sldId id="276" r:id="rId24"/>
    <p:sldId id="277" r:id="rId25"/>
    <p:sldId id="262" r:id="rId26"/>
    <p:sldId id="283" r:id="rId27"/>
    <p:sldId id="260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681CA"/>
    <a:srgbClr val="586B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3083" autoAdjust="0"/>
    <p:restoredTop sz="99741" autoAdjust="0"/>
  </p:normalViewPr>
  <p:slideViewPr>
    <p:cSldViewPr snapToGrid="0" snapToObjects="1">
      <p:cViewPr>
        <p:scale>
          <a:sx n="100" d="100"/>
          <a:sy n="100" d="100"/>
        </p:scale>
        <p:origin x="-264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1" d="100"/>
          <a:sy n="71" d="100"/>
        </p:scale>
        <p:origin x="-2144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53838-8B47-BF4C-84D7-BBDBEBAD9CF0}" type="datetimeFigureOut">
              <a:rPr lang="en-US" smtClean="0"/>
              <a:t>10/11/12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1089F-D9B0-7341-B30F-54955FA307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5420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B0485-F323-AF4D-AA5F-E57593643A6F}" type="datetimeFigureOut">
              <a:rPr lang="en-US" smtClean="0"/>
              <a:t>10/11/12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FDE5E5-550A-DE42-AD60-FCC36B3F2E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8569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977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400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6159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092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4022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8028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641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1259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113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818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9243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4910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6953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1398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4466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9671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032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9121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235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270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336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881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0152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117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323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233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43650"/>
            <a:ext cx="2133600" cy="365125"/>
          </a:xfrm>
        </p:spPr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940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885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01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GLogo_flat_transparent_RGB_lar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292" y="6356350"/>
            <a:ext cx="1264408" cy="42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971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284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GLogo_flat_transparent_RGB_lar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2392" y="6356350"/>
            <a:ext cx="1264408" cy="42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465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 descr="GLogo_flat_transparent_RGB_lar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6358341"/>
            <a:ext cx="1264408" cy="42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839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 descr="GLogo_flat_transparent_RGB_lar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2392" y="6356350"/>
            <a:ext cx="1264408" cy="42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296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305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281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651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8000">
              <a:schemeClr val="tx2">
                <a:lumMod val="75000"/>
              </a:schemeClr>
            </a:gs>
            <a:gs pos="100000">
              <a:schemeClr val="tx2">
                <a:lumMod val="60000"/>
                <a:lumOff val="40000"/>
              </a:schemeClr>
            </a:gs>
            <a:gs pos="0">
              <a:schemeClr val="bg1">
                <a:lumMod val="5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C59E4-2FE4-564D-A950-09C870524D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597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tags" Target="../tags/tag13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tags" Target="../tags/tag14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55725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Spanner: Google’s</a:t>
            </a:r>
            <a:br>
              <a:rPr lang="en-US" dirty="0" smtClean="0"/>
            </a:br>
            <a:r>
              <a:rPr lang="en-US" dirty="0" smtClean="0"/>
              <a:t>Globally-Distributed Database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14700"/>
            <a:ext cx="6400800" cy="23495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Wilson Hsieh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representing a host of authors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OSDI 2012</a:t>
            </a:r>
          </a:p>
        </p:txBody>
      </p:sp>
      <p:pic>
        <p:nvPicPr>
          <p:cNvPr id="4" name="Picture 3" descr="GLogo_flat_transparent_RGB_larg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496" y="6113866"/>
            <a:ext cx="1264408" cy="42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26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49"/>
    </mc:Choice>
    <mc:Fallback xmlns="">
      <p:transition xmlns:p14="http://schemas.microsoft.com/office/powerpoint/2010/main" spd="slow" advTm="1484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274638"/>
            <a:ext cx="85471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Synchronizing Snapshots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82600" y="2439989"/>
            <a:ext cx="8229600" cy="166528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==	</a:t>
            </a:r>
          </a:p>
          <a:p>
            <a:pPr marL="0" indent="0" algn="ctr">
              <a:buNone/>
            </a:pPr>
            <a:r>
              <a:rPr lang="en-US" dirty="0" smtClean="0"/>
              <a:t>External Consistency:</a:t>
            </a:r>
          </a:p>
          <a:p>
            <a:pPr marL="57150" indent="0" algn="ctr">
              <a:buNone/>
            </a:pPr>
            <a:r>
              <a:rPr lang="en-US" dirty="0" smtClean="0"/>
              <a:t>Commit order respects global wall-time order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10</a:t>
            </a:fld>
            <a:endParaRPr lang="en-US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482600" y="4105277"/>
            <a:ext cx="8229600" cy="21558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 algn="ctr">
              <a:buFont typeface="Arial"/>
              <a:buNone/>
            </a:pPr>
            <a:r>
              <a:rPr lang="en-US" dirty="0" smtClean="0"/>
              <a:t>==</a:t>
            </a:r>
          </a:p>
          <a:p>
            <a:pPr marL="57150" indent="0" algn="ctr">
              <a:buFont typeface="Arial"/>
              <a:buNone/>
            </a:pPr>
            <a:r>
              <a:rPr lang="en-US" dirty="0" smtClean="0"/>
              <a:t>Timestamp order respects global wall-time order</a:t>
            </a:r>
          </a:p>
          <a:p>
            <a:pPr marL="57150" indent="0" algn="ctr">
              <a:buFont typeface="Arial"/>
              <a:buNone/>
            </a:pPr>
            <a:r>
              <a:rPr lang="en-US" dirty="0" smtClean="0"/>
              <a:t>given</a:t>
            </a:r>
          </a:p>
          <a:p>
            <a:pPr marL="57150" indent="0" algn="ctr">
              <a:buFont typeface="Arial"/>
              <a:buNone/>
            </a:pPr>
            <a:r>
              <a:rPr lang="en-US" dirty="0" smtClean="0"/>
              <a:t>timestamp order == commit order</a:t>
            </a:r>
            <a:endParaRPr lang="en-US" dirty="0"/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482600" y="1752601"/>
            <a:ext cx="8229600" cy="863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smtClean="0"/>
              <a:t>	Global wall-clock time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4639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281"/>
    </mc:Choice>
    <mc:Fallback xmlns="">
      <p:transition xmlns:p14="http://schemas.microsoft.com/office/powerpoint/2010/main" spd="slow" advTm="73281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Timestamps, Global Clock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700" y="1663701"/>
            <a:ext cx="8229600" cy="1320799"/>
          </a:xfrm>
        </p:spPr>
        <p:txBody>
          <a:bodyPr>
            <a:normAutofit/>
          </a:bodyPr>
          <a:lstStyle/>
          <a:p>
            <a:r>
              <a:rPr lang="en-US" dirty="0" smtClean="0"/>
              <a:t>Strict two-phase locking for write transactions</a:t>
            </a:r>
          </a:p>
          <a:p>
            <a:r>
              <a:rPr lang="en-US" dirty="0" smtClean="0"/>
              <a:t>Assign timestamp while locks are held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171700" y="4157966"/>
            <a:ext cx="4419600" cy="393700"/>
            <a:chOff x="2197100" y="3829050"/>
            <a:chExt cx="1562100" cy="39370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738579" y="4170150"/>
            <a:ext cx="40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978150" y="4375150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49579" y="4724400"/>
            <a:ext cx="1469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Pick </a:t>
            </a:r>
            <a:r>
              <a:rPr lang="en-US" i="1" dirty="0" smtClean="0">
                <a:solidFill>
                  <a:srgbClr val="F79646"/>
                </a:solidFill>
              </a:rPr>
              <a:t>s</a:t>
            </a:r>
            <a:r>
              <a:rPr lang="en-US" dirty="0" smtClean="0">
                <a:solidFill>
                  <a:srgbClr val="F79646"/>
                </a:solidFill>
              </a:rPr>
              <a:t> = now()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55144" y="3672959"/>
            <a:ext cx="154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Acquired locks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825750" y="4070350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120455" y="4070350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26890" y="3672959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Release locks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11</a:t>
            </a:fld>
            <a:endParaRPr lang="en-US" dirty="0"/>
          </a:p>
        </p:txBody>
      </p:sp>
      <p:sp>
        <p:nvSpPr>
          <p:cNvPr id="18" name="Can 17"/>
          <p:cNvSpPr/>
          <p:nvPr/>
        </p:nvSpPr>
        <p:spPr>
          <a:xfrm>
            <a:off x="406400" y="4108450"/>
            <a:ext cx="912259" cy="492732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914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983"/>
    </mc:Choice>
    <mc:Fallback xmlns="">
      <p:transition xmlns:p14="http://schemas.microsoft.com/office/powerpoint/2010/main" spd="slow" advTm="27983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3333 0 " pathEditMode="relative" ptsTypes="AA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3333 0 " pathEditMode="relative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4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Timestamp Invariants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20700" y="1588533"/>
            <a:ext cx="8229600" cy="786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 smtClean="0"/>
              <a:t>Timestamp order == commit order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20700" y="3615215"/>
            <a:ext cx="8229600" cy="96579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Timestamp order respects global wall-time order </a:t>
            </a:r>
            <a:endParaRPr lang="en-US" dirty="0"/>
          </a:p>
          <a:p>
            <a:endParaRPr lang="en-US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2171700" y="3132395"/>
            <a:ext cx="4419600" cy="393700"/>
            <a:chOff x="2197100" y="3829050"/>
            <a:chExt cx="1562100" cy="39370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1738579" y="3144579"/>
            <a:ext cx="40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2</a:t>
            </a:r>
            <a:endParaRPr lang="en-US" dirty="0">
              <a:solidFill>
                <a:srgbClr val="8000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171700" y="4568825"/>
            <a:ext cx="1471879" cy="393700"/>
            <a:chOff x="2197100" y="3829050"/>
            <a:chExt cx="1562100" cy="39370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738579" y="4581009"/>
            <a:ext cx="40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3</a:t>
            </a:r>
            <a:endParaRPr lang="en-US" dirty="0">
              <a:solidFill>
                <a:srgbClr val="8000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076700" y="5194558"/>
            <a:ext cx="3365500" cy="393700"/>
            <a:chOff x="2197100" y="3829050"/>
            <a:chExt cx="1562100" cy="393700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3643579" y="5206742"/>
            <a:ext cx="40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4</a:t>
            </a:r>
            <a:endParaRPr lang="en-US" dirty="0">
              <a:solidFill>
                <a:srgbClr val="80000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866900" y="2389187"/>
            <a:ext cx="4419600" cy="393700"/>
            <a:chOff x="2197100" y="3829050"/>
            <a:chExt cx="1562100" cy="3937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1433779" y="2401371"/>
            <a:ext cx="40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1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2660650" y="4533900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3003550" y="4533900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4337050" y="2341562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5314950" y="2328862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3536950" y="3097470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3117850" y="3097470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5086350" y="5159633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5949950" y="5159633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Can 36"/>
          <p:cNvSpPr/>
          <p:nvPr/>
        </p:nvSpPr>
        <p:spPr>
          <a:xfrm>
            <a:off x="281542" y="2678153"/>
            <a:ext cx="912259" cy="492732"/>
          </a:xfrm>
          <a:prstGeom prst="can">
            <a:avLst/>
          </a:prstGeom>
          <a:solidFill>
            <a:schemeClr val="accent3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38" name="Can 37"/>
          <p:cNvSpPr/>
          <p:nvPr/>
        </p:nvSpPr>
        <p:spPr>
          <a:xfrm>
            <a:off x="319642" y="5118604"/>
            <a:ext cx="912259" cy="492732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39" name="Can 38"/>
          <p:cNvSpPr/>
          <p:nvPr/>
        </p:nvSpPr>
        <p:spPr>
          <a:xfrm>
            <a:off x="305870" y="4473472"/>
            <a:ext cx="912259" cy="492732"/>
          </a:xfrm>
          <a:prstGeom prst="can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725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066"/>
    </mc:Choice>
    <mc:Fallback xmlns="">
      <p:transition xmlns:p14="http://schemas.microsoft.com/office/powerpoint/2010/main" spd="slow" advTm="6406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TrueTime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31899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dirty="0" smtClean="0"/>
              <a:t>“Global wall-clock time” with bounded uncertainty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521466" y="3785116"/>
            <a:ext cx="35814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102866" y="3600450"/>
            <a:ext cx="61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8" name="Left Bracket 7"/>
          <p:cNvSpPr/>
          <p:nvPr/>
        </p:nvSpPr>
        <p:spPr>
          <a:xfrm>
            <a:off x="2820923" y="3327916"/>
            <a:ext cx="73152" cy="914400"/>
          </a:xfrm>
          <a:prstGeom prst="leftBracket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9" name="Right Bracket 8"/>
          <p:cNvSpPr/>
          <p:nvPr/>
        </p:nvSpPr>
        <p:spPr>
          <a:xfrm>
            <a:off x="4926075" y="3327916"/>
            <a:ext cx="73152" cy="914400"/>
          </a:xfrm>
          <a:prstGeom prst="rightBracket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18016" y="4159250"/>
            <a:ext cx="878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earliest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07426" y="415925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latest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97244" y="3491984"/>
            <a:ext cx="101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TT.now()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820923" y="4813300"/>
            <a:ext cx="2178304" cy="0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49183" y="4978400"/>
            <a:ext cx="521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2*ε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13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942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848"/>
    </mc:Choice>
    <mc:Fallback xmlns="">
      <p:transition xmlns:p14="http://schemas.microsoft.com/office/powerpoint/2010/main" spd="slow" advTm="4384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Timestamps and TrueTime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943100" y="2654300"/>
            <a:ext cx="4419600" cy="393700"/>
            <a:chOff x="2197100" y="3829050"/>
            <a:chExt cx="1562100" cy="39370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509979" y="2666484"/>
            <a:ext cx="40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838450" y="2914650"/>
            <a:ext cx="0" cy="46355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81279" y="3404632"/>
            <a:ext cx="233910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Pick </a:t>
            </a:r>
            <a:r>
              <a:rPr lang="en-US" i="1" dirty="0" smtClean="0">
                <a:solidFill>
                  <a:srgbClr val="F79646"/>
                </a:solidFill>
              </a:rPr>
              <a:t>s</a:t>
            </a:r>
            <a:r>
              <a:rPr lang="en-US" dirty="0" smtClean="0">
                <a:solidFill>
                  <a:srgbClr val="F79646"/>
                </a:solidFill>
              </a:rPr>
              <a:t> = TT.now().latest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26544" y="2203450"/>
            <a:ext cx="154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Acquired locks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597150" y="2533650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891855" y="2533650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487190" y="2208768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Release locks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895600" y="4368800"/>
            <a:ext cx="2895600" cy="0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722534" y="3404632"/>
            <a:ext cx="30960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Wait until TT.now().earliest &gt; </a:t>
            </a:r>
            <a:r>
              <a:rPr lang="en-US" i="1" dirty="0" smtClean="0">
                <a:solidFill>
                  <a:srgbClr val="F79646"/>
                </a:solidFill>
              </a:rPr>
              <a:t>s</a:t>
            </a:r>
            <a:endParaRPr lang="en-US" i="1" dirty="0">
              <a:solidFill>
                <a:srgbClr val="F79646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4540250" y="2914650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396583" y="3404632"/>
            <a:ext cx="28733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79646"/>
                </a:solidFill>
              </a:rPr>
              <a:t>s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5791200" y="2914650"/>
            <a:ext cx="0" cy="476766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310341" y="4654034"/>
            <a:ext cx="1086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average ε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30334" y="3938032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Commit wait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97400" y="4654034"/>
            <a:ext cx="1086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average ε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4496991" y="4508500"/>
            <a:ext cx="0" cy="660400"/>
          </a:xfrm>
          <a:prstGeom prst="straightConnector1">
            <a:avLst/>
          </a:prstGeom>
          <a:ln>
            <a:solidFill>
              <a:schemeClr val="accent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14</a:t>
            </a:fld>
            <a:endParaRPr lang="en-US" dirty="0"/>
          </a:p>
        </p:txBody>
      </p:sp>
      <p:sp>
        <p:nvSpPr>
          <p:cNvPr id="25" name="Can 24"/>
          <p:cNvSpPr/>
          <p:nvPr/>
        </p:nvSpPr>
        <p:spPr>
          <a:xfrm>
            <a:off x="167242" y="2604784"/>
            <a:ext cx="912259" cy="492732"/>
          </a:xfrm>
          <a:prstGeom prst="can">
            <a:avLst/>
          </a:prstGeom>
          <a:solidFill>
            <a:schemeClr val="accent3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122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113"/>
    </mc:Choice>
    <mc:Fallback xmlns="">
      <p:transition xmlns:p14="http://schemas.microsoft.com/office/powerpoint/2010/main" spd="slow" advTm="98113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6" grpId="0"/>
      <p:bldP spid="23" grpId="0"/>
      <p:bldP spid="28" grpId="0"/>
      <p:bldP spid="30" grpId="0"/>
      <p:bldP spid="31" grpId="0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Commit Wait and Replication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514600" y="3006060"/>
            <a:ext cx="4419600" cy="393700"/>
            <a:chOff x="2197100" y="3829050"/>
            <a:chExt cx="1562100" cy="39370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081479" y="3018244"/>
            <a:ext cx="40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98044" y="2559050"/>
            <a:ext cx="154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Acquired locks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181350" y="2889250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463355" y="2889250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855490" y="2564368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Release locks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4113855" y="2254250"/>
            <a:ext cx="0" cy="91440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568005" y="2266950"/>
            <a:ext cx="0" cy="90170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807490" y="1929368"/>
            <a:ext cx="165942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Start consensus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653855" y="2254250"/>
            <a:ext cx="0" cy="91440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274590" y="1929368"/>
            <a:ext cx="137730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Notify slaves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6362700" y="3295650"/>
            <a:ext cx="0" cy="476766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408428" y="3759716"/>
            <a:ext cx="191793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Commit wait done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3409950" y="3270250"/>
            <a:ext cx="0" cy="46355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062379" y="3759716"/>
            <a:ext cx="7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Pick </a:t>
            </a:r>
            <a:r>
              <a:rPr lang="en-US" i="1" dirty="0" smtClean="0">
                <a:solidFill>
                  <a:srgbClr val="F79646"/>
                </a:solidFill>
              </a:rPr>
              <a:t>s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15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420390" y="1929368"/>
            <a:ext cx="194510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Achieve consensus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9" name="Can 28"/>
          <p:cNvSpPr/>
          <p:nvPr/>
        </p:nvSpPr>
        <p:spPr>
          <a:xfrm>
            <a:off x="814942" y="2985784"/>
            <a:ext cx="912259" cy="492732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33" name="Can 32"/>
          <p:cNvSpPr/>
          <p:nvPr/>
        </p:nvSpPr>
        <p:spPr>
          <a:xfrm>
            <a:off x="814942" y="4021098"/>
            <a:ext cx="912259" cy="492732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34" name="Can 33"/>
          <p:cNvSpPr/>
          <p:nvPr/>
        </p:nvSpPr>
        <p:spPr>
          <a:xfrm>
            <a:off x="814942" y="1944384"/>
            <a:ext cx="912259" cy="492732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182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388"/>
    </mc:Choice>
    <mc:Fallback xmlns="">
      <p:transition xmlns:p14="http://schemas.microsoft.com/office/powerpoint/2010/main" spd="slow" advTm="71388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7" grpId="0"/>
      <p:bldP spid="30" grpId="0"/>
      <p:bldP spid="32" grpId="0"/>
      <p:bldP spid="36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Commit Wait and 2-Phase Commit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943100" y="2297416"/>
            <a:ext cx="4419600" cy="393700"/>
            <a:chOff x="2197100" y="3829050"/>
            <a:chExt cx="1562100" cy="39370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358901" y="2309600"/>
            <a:ext cx="55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C</a:t>
            </a:r>
            <a:endParaRPr lang="en-US" baseline="-25000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29744" y="1873250"/>
            <a:ext cx="154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Acquired locks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597150" y="2203450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891855" y="2203450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487190" y="1878568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Release locks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2311400" y="3265442"/>
            <a:ext cx="4889500" cy="393700"/>
            <a:chOff x="2197100" y="3829050"/>
            <a:chExt cx="1562100" cy="393700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1701801" y="3277626"/>
            <a:ext cx="55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P1</a:t>
            </a:r>
            <a:endParaRPr lang="en-US" baseline="-25000" dirty="0">
              <a:solidFill>
                <a:srgbClr val="8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13944" y="2825750"/>
            <a:ext cx="154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Acquired locks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3219450" y="3155950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780855" y="3155950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071390" y="2831068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Release locks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1879600" y="4236734"/>
            <a:ext cx="5842000" cy="393700"/>
            <a:chOff x="2197100" y="3829050"/>
            <a:chExt cx="1562100" cy="393700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/>
          <p:cNvSpPr txBox="1"/>
          <p:nvPr/>
        </p:nvSpPr>
        <p:spPr>
          <a:xfrm>
            <a:off x="1270001" y="4248918"/>
            <a:ext cx="55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P2</a:t>
            </a:r>
            <a:endParaRPr lang="en-US" baseline="-25000" dirty="0">
              <a:solidFill>
                <a:srgbClr val="8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778944" y="3803650"/>
            <a:ext cx="154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Acquired locks</a:t>
            </a:r>
            <a:endParaRPr lang="en-US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444750" y="4133850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628455" y="4095750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982490" y="3770868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Release locks</a:t>
            </a:r>
            <a:endParaRPr lang="en-US" dirty="0"/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3301055" y="3479800"/>
            <a:ext cx="0" cy="1409700"/>
          </a:xfrm>
          <a:prstGeom prst="straightConnector1">
            <a:avLst/>
          </a:prstGeom>
          <a:ln>
            <a:solidFill>
              <a:schemeClr val="accent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6071390" y="2527300"/>
            <a:ext cx="519910" cy="908050"/>
          </a:xfrm>
          <a:prstGeom prst="straightConnector1">
            <a:avLst/>
          </a:prstGeom>
          <a:ln cap="rnd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6068710" y="2527300"/>
            <a:ext cx="433690" cy="184785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362700" y="2584450"/>
            <a:ext cx="23134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Notify participants of </a:t>
            </a:r>
            <a:r>
              <a:rPr lang="en-US" i="1" dirty="0" smtClean="0">
                <a:solidFill>
                  <a:schemeClr val="accent6"/>
                </a:solidFill>
              </a:rPr>
              <a:t>s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5791200" y="2584450"/>
            <a:ext cx="0" cy="230505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624328" y="4877316"/>
            <a:ext cx="191793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Commit wait done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296928" y="4864616"/>
            <a:ext cx="20119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Compute </a:t>
            </a:r>
            <a:r>
              <a:rPr lang="en-US" i="1" dirty="0" smtClean="0">
                <a:solidFill>
                  <a:schemeClr val="accent6"/>
                </a:solidFill>
              </a:rPr>
              <a:t>s</a:t>
            </a:r>
            <a:r>
              <a:rPr lang="en-US" dirty="0" smtClean="0">
                <a:solidFill>
                  <a:schemeClr val="accent6"/>
                </a:solidFill>
              </a:rPr>
              <a:t> for each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16</a:t>
            </a:fld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2972590" y="1395968"/>
            <a:ext cx="136351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Start logging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369590" y="1395968"/>
            <a:ext cx="14116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Done logging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3821755" y="1765300"/>
            <a:ext cx="0" cy="167005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977455" y="1765300"/>
            <a:ext cx="0" cy="167005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4799655" y="1771650"/>
            <a:ext cx="0" cy="260350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012426" y="1771650"/>
            <a:ext cx="0" cy="260350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5141610" y="2584450"/>
            <a:ext cx="121595" cy="85725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5141610" y="2584450"/>
            <a:ext cx="255890" cy="179070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451522" y="4393684"/>
            <a:ext cx="104769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Prepared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2805755" y="2584450"/>
            <a:ext cx="0" cy="2305050"/>
          </a:xfrm>
          <a:prstGeom prst="straightConnector1">
            <a:avLst/>
          </a:prstGeom>
          <a:ln>
            <a:solidFill>
              <a:schemeClr val="accent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2552700" y="4433584"/>
            <a:ext cx="0" cy="455916"/>
          </a:xfrm>
          <a:prstGeom prst="straightConnector1">
            <a:avLst/>
          </a:prstGeom>
          <a:ln>
            <a:solidFill>
              <a:schemeClr val="accent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4084851" y="5272564"/>
            <a:ext cx="188063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Compute overall </a:t>
            </a:r>
            <a:r>
              <a:rPr lang="en-US" i="1" dirty="0">
                <a:solidFill>
                  <a:schemeClr val="accent6"/>
                </a:solidFill>
              </a:rPr>
              <a:t>s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5487190" y="2584450"/>
            <a:ext cx="0" cy="2688114"/>
          </a:xfrm>
          <a:prstGeom prst="straightConnector1">
            <a:avLst/>
          </a:prstGeom>
          <a:ln>
            <a:solidFill>
              <a:schemeClr val="accent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Can 74"/>
          <p:cNvSpPr/>
          <p:nvPr/>
        </p:nvSpPr>
        <p:spPr>
          <a:xfrm>
            <a:off x="167242" y="2247900"/>
            <a:ext cx="912259" cy="492732"/>
          </a:xfrm>
          <a:prstGeom prst="can">
            <a:avLst/>
          </a:prstGeom>
          <a:solidFill>
            <a:schemeClr val="accent3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76" name="Can 75"/>
          <p:cNvSpPr/>
          <p:nvPr/>
        </p:nvSpPr>
        <p:spPr>
          <a:xfrm>
            <a:off x="167242" y="4187218"/>
            <a:ext cx="912259" cy="492732"/>
          </a:xfrm>
          <a:prstGeom prst="can">
            <a:avLst>
              <a:gd name="adj" fmla="val 14690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77" name="Can 76"/>
          <p:cNvSpPr/>
          <p:nvPr/>
        </p:nvSpPr>
        <p:spPr>
          <a:xfrm>
            <a:off x="167242" y="3215926"/>
            <a:ext cx="912259" cy="492732"/>
          </a:xfrm>
          <a:prstGeom prst="can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68" name="TextBox 67"/>
          <p:cNvSpPr txBox="1"/>
          <p:nvPr/>
        </p:nvSpPr>
        <p:spPr>
          <a:xfrm>
            <a:off x="6452291" y="2321784"/>
            <a:ext cx="123378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Committed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451522" y="4622284"/>
            <a:ext cx="79015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Send </a:t>
            </a:r>
            <a:r>
              <a:rPr lang="en-US" i="1" dirty="0" smtClean="0">
                <a:solidFill>
                  <a:schemeClr val="accent6"/>
                </a:solidFill>
              </a:rPr>
              <a:t>s</a:t>
            </a:r>
            <a:endParaRPr lang="en-US" dirty="0">
              <a:solidFill>
                <a:schemeClr val="accent6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582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227"/>
    </mc:Choice>
    <mc:Fallback xmlns="">
      <p:transition xmlns:p14="http://schemas.microsoft.com/office/powerpoint/2010/main" spd="slow" advTm="97227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7" grpId="0"/>
      <p:bldP spid="48" grpId="0"/>
      <p:bldP spid="52" grpId="0"/>
      <p:bldP spid="56" grpId="0"/>
      <p:bldP spid="57" grpId="0"/>
      <p:bldP spid="54" grpId="0"/>
      <p:bldP spid="55" grpId="0"/>
      <p:bldP spid="64" grpId="0"/>
      <p:bldP spid="71" grpId="0"/>
      <p:bldP spid="68" grpId="0"/>
      <p:bldP spid="6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17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793811" y="3463922"/>
            <a:ext cx="4822889" cy="393700"/>
            <a:chOff x="2197100" y="3829050"/>
            <a:chExt cx="1562100" cy="39370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334444" y="3476106"/>
            <a:ext cx="55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P</a:t>
            </a:r>
            <a:endParaRPr lang="en-US" baseline="-25000" dirty="0">
              <a:solidFill>
                <a:srgbClr val="8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85921" y="1544161"/>
            <a:ext cx="1639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Remove X from my friend list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810719" y="2904351"/>
            <a:ext cx="1918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Remove myself from X’s friend list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38350" y="2440672"/>
            <a:ext cx="60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6"/>
                </a:solidFill>
              </a:rPr>
              <a:t>s</a:t>
            </a:r>
            <a:r>
              <a:rPr lang="en-US" i="1" baseline="-25000" dirty="0" smtClean="0">
                <a:solidFill>
                  <a:schemeClr val="accent6"/>
                </a:solidFill>
              </a:rPr>
              <a:t>C</a:t>
            </a:r>
            <a:r>
              <a:rPr lang="en-US" i="1" dirty="0" smtClean="0">
                <a:solidFill>
                  <a:schemeClr val="accent6"/>
                </a:solidFill>
              </a:rPr>
              <a:t>=</a:t>
            </a:r>
            <a:r>
              <a:rPr lang="en-US" dirty="0" smtClean="0">
                <a:solidFill>
                  <a:schemeClr val="accent6"/>
                </a:solidFill>
              </a:rPr>
              <a:t>6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68431" y="3797042"/>
            <a:ext cx="605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6"/>
                </a:solidFill>
              </a:rPr>
              <a:t>s</a:t>
            </a:r>
            <a:r>
              <a:rPr lang="en-US" i="1" baseline="-25000" dirty="0" smtClean="0">
                <a:solidFill>
                  <a:schemeClr val="accent6"/>
                </a:solidFill>
              </a:rPr>
              <a:t>P</a:t>
            </a:r>
            <a:r>
              <a:rPr lang="en-US" i="1" dirty="0" smtClean="0">
                <a:solidFill>
                  <a:schemeClr val="accent6"/>
                </a:solidFill>
              </a:rPr>
              <a:t>=</a:t>
            </a:r>
            <a:r>
              <a:rPr lang="en-US" dirty="0">
                <a:solidFill>
                  <a:schemeClr val="accent6"/>
                </a:solidFill>
              </a:rPr>
              <a:t>8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3696804" y="2254247"/>
            <a:ext cx="304800" cy="1384303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887304" y="2440672"/>
            <a:ext cx="519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6"/>
                </a:solidFill>
              </a:rPr>
              <a:t>s</a:t>
            </a:r>
            <a:r>
              <a:rPr lang="en-US" dirty="0" smtClean="0">
                <a:solidFill>
                  <a:schemeClr val="accent6"/>
                </a:solidFill>
              </a:rPr>
              <a:t>=8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4729193" y="2254247"/>
            <a:ext cx="1070479" cy="1384303"/>
          </a:xfrm>
          <a:prstGeom prst="straightConnector1">
            <a:avLst/>
          </a:prstGeom>
          <a:ln cap="rnd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515099" y="2440672"/>
            <a:ext cx="711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accent6"/>
                </a:solidFill>
              </a:rPr>
              <a:t>s</a:t>
            </a:r>
            <a:r>
              <a:rPr lang="en-US" dirty="0" smtClean="0">
                <a:solidFill>
                  <a:schemeClr val="accent6"/>
                </a:solidFill>
              </a:rPr>
              <a:t>=15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723876" y="1721354"/>
            <a:ext cx="1296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Risky post P</a:t>
            </a:r>
            <a:endParaRPr lang="en-US" dirty="0"/>
          </a:p>
        </p:txBody>
      </p:sp>
      <p:sp>
        <p:nvSpPr>
          <p:cNvPr id="70" name="Can 69"/>
          <p:cNvSpPr/>
          <p:nvPr/>
        </p:nvSpPr>
        <p:spPr>
          <a:xfrm>
            <a:off x="167242" y="2036840"/>
            <a:ext cx="912259" cy="492732"/>
          </a:xfrm>
          <a:prstGeom prst="can">
            <a:avLst/>
          </a:prstGeom>
          <a:solidFill>
            <a:schemeClr val="accent3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71" name="Can 70"/>
          <p:cNvSpPr/>
          <p:nvPr/>
        </p:nvSpPr>
        <p:spPr>
          <a:xfrm>
            <a:off x="178273" y="3454394"/>
            <a:ext cx="912259" cy="492732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72" name="TextBox 71"/>
          <p:cNvSpPr txBox="1"/>
          <p:nvPr/>
        </p:nvSpPr>
        <p:spPr>
          <a:xfrm>
            <a:off x="5820555" y="3797042"/>
            <a:ext cx="519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6"/>
                </a:solidFill>
              </a:rPr>
              <a:t>s</a:t>
            </a:r>
            <a:r>
              <a:rPr lang="en-US" dirty="0" smtClean="0">
                <a:solidFill>
                  <a:schemeClr val="accent6"/>
                </a:solidFill>
              </a:rPr>
              <a:t>=8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121141" y="4338771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78" name="Can 77"/>
          <p:cNvSpPr/>
          <p:nvPr/>
        </p:nvSpPr>
        <p:spPr>
          <a:xfrm>
            <a:off x="2020837" y="4861422"/>
            <a:ext cx="530868" cy="222046"/>
          </a:xfrm>
          <a:prstGeom prst="can">
            <a:avLst/>
          </a:prstGeom>
          <a:solidFill>
            <a:schemeClr val="accent3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80" name="TextBox 79"/>
          <p:cNvSpPr txBox="1"/>
          <p:nvPr/>
        </p:nvSpPr>
        <p:spPr>
          <a:xfrm>
            <a:off x="4690310" y="4338771"/>
            <a:ext cx="4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&lt;8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4675601" y="4780006"/>
            <a:ext cx="446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[X]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4585883" y="5456023"/>
            <a:ext cx="62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[me]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6128726" y="4338771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</a:p>
        </p:txBody>
      </p:sp>
      <p:cxnSp>
        <p:nvCxnSpPr>
          <p:cNvPr id="90" name="Straight Connector 89"/>
          <p:cNvCxnSpPr/>
          <p:nvPr/>
        </p:nvCxnSpPr>
        <p:spPr>
          <a:xfrm>
            <a:off x="2744144" y="4746203"/>
            <a:ext cx="42281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4140200" y="4338771"/>
            <a:ext cx="0" cy="159212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2278265" y="3428997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79501" y="2069581"/>
            <a:ext cx="55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C</a:t>
            </a:r>
            <a:endParaRPr lang="en-US" baseline="-25000" dirty="0">
              <a:solidFill>
                <a:srgbClr val="80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24000" y="2057397"/>
            <a:ext cx="3619500" cy="393700"/>
            <a:chOff x="2197100" y="3829050"/>
            <a:chExt cx="1562100" cy="393700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6273800" y="2057397"/>
            <a:ext cx="2222500" cy="393700"/>
            <a:chOff x="2197100" y="3829050"/>
            <a:chExt cx="1562100" cy="393700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5880100" y="2069581"/>
            <a:ext cx="459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>
                <a:solidFill>
                  <a:srgbClr val="800000"/>
                </a:solidFill>
              </a:rPr>
              <a:t>2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2278265" y="2022472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4606903" y="2022472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6000750" y="3428997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6673850" y="2022472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8147050" y="2022472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111438" y="5122906"/>
            <a:ext cx="445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[P]</a:t>
            </a:r>
            <a:endParaRPr lang="en-US" dirty="0"/>
          </a:p>
        </p:txBody>
      </p:sp>
      <p:sp>
        <p:nvSpPr>
          <p:cNvPr id="67" name="Can 66"/>
          <p:cNvSpPr/>
          <p:nvPr/>
        </p:nvSpPr>
        <p:spPr>
          <a:xfrm>
            <a:off x="2020837" y="5215050"/>
            <a:ext cx="530868" cy="222046"/>
          </a:xfrm>
          <a:prstGeom prst="can">
            <a:avLst/>
          </a:prstGeom>
          <a:solidFill>
            <a:schemeClr val="accent3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68" name="Can 67"/>
          <p:cNvSpPr/>
          <p:nvPr/>
        </p:nvSpPr>
        <p:spPr>
          <a:xfrm>
            <a:off x="2020837" y="5568677"/>
            <a:ext cx="530868" cy="222046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820344" y="4787900"/>
            <a:ext cx="1190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 friends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2833044" y="513080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 posts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2833044" y="546100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X’s friends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5528510" y="4338771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5513801" y="4780006"/>
            <a:ext cx="326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[]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5525683" y="5456023"/>
            <a:ext cx="326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96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600"/>
    </mc:Choice>
    <mc:Fallback xmlns="">
      <p:transition xmlns:p14="http://schemas.microsoft.com/office/powerpoint/2010/main" spd="slow" advTm="1360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6" grpId="0"/>
      <p:bldP spid="40" grpId="0"/>
      <p:bldP spid="62" grpId="0"/>
      <p:bldP spid="7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Have We Covered?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600200"/>
            <a:ext cx="83693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Lock-free read transactions across datacenters</a:t>
            </a:r>
            <a:endParaRPr lang="en-US" dirty="0"/>
          </a:p>
          <a:p>
            <a:r>
              <a:rPr lang="en-US" dirty="0" smtClean="0"/>
              <a:t>External </a:t>
            </a:r>
            <a:r>
              <a:rPr lang="en-US" dirty="0"/>
              <a:t>consistency</a:t>
            </a:r>
          </a:p>
          <a:p>
            <a:r>
              <a:rPr lang="en-US" dirty="0" smtClean="0"/>
              <a:t>Timestamp assignment</a:t>
            </a:r>
          </a:p>
          <a:p>
            <a:r>
              <a:rPr lang="en-US" dirty="0" smtClean="0"/>
              <a:t>TrueTime</a:t>
            </a:r>
            <a:endParaRPr lang="en-US" dirty="0"/>
          </a:p>
          <a:p>
            <a:pPr lvl="1"/>
            <a:r>
              <a:rPr lang="en-US" dirty="0"/>
              <a:t>U</a:t>
            </a:r>
            <a:r>
              <a:rPr lang="en-US" dirty="0" smtClean="0"/>
              <a:t>ncertainty </a:t>
            </a:r>
            <a:r>
              <a:rPr lang="en-US" dirty="0"/>
              <a:t>in time </a:t>
            </a:r>
            <a:r>
              <a:rPr lang="en-US" dirty="0" smtClean="0"/>
              <a:t>can </a:t>
            </a:r>
            <a:r>
              <a:rPr lang="en-US" dirty="0"/>
              <a:t>be waited </a:t>
            </a:r>
            <a:r>
              <a:rPr lang="en-US" dirty="0" smtClean="0"/>
              <a:t>out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4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721"/>
    </mc:Choice>
    <mc:Fallback xmlns="">
      <p:transition xmlns:p14="http://schemas.microsoft.com/office/powerpoint/2010/main" spd="slow" advTm="2872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Haven’t We Covered?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read at the present time</a:t>
            </a:r>
          </a:p>
          <a:p>
            <a:r>
              <a:rPr lang="en-US" dirty="0" smtClean="0"/>
              <a:t>Atomic schema changes</a:t>
            </a:r>
          </a:p>
          <a:p>
            <a:pPr lvl="1"/>
            <a:r>
              <a:rPr lang="en-US" dirty="0" smtClean="0"/>
              <a:t>Mostly non-blocking</a:t>
            </a:r>
          </a:p>
          <a:p>
            <a:pPr lvl="1"/>
            <a:r>
              <a:rPr lang="en-US" dirty="0" smtClean="0"/>
              <a:t>Commit in the future</a:t>
            </a:r>
          </a:p>
          <a:p>
            <a:r>
              <a:rPr lang="en-US" dirty="0" smtClean="0"/>
              <a:t>Non-blocking reads in the past</a:t>
            </a:r>
          </a:p>
          <a:p>
            <a:pPr lvl="1"/>
            <a:r>
              <a:rPr lang="en-US" dirty="0" smtClean="0"/>
              <a:t>At any sufficiently up-to-date replica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66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004"/>
    </mc:Choice>
    <mc:Fallback xmlns="">
      <p:transition xmlns:p14="http://schemas.microsoft.com/office/powerpoint/2010/main" spd="slow" advTm="5800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Spanner?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3200" dirty="0" smtClean="0"/>
              <a:t>Distributed multiversion database</a:t>
            </a:r>
          </a:p>
          <a:p>
            <a:pPr marL="742950" lvl="2" indent="-342900"/>
            <a:r>
              <a:rPr lang="en-US" dirty="0" smtClean="0"/>
              <a:t>General-purpose transactions (ACID)</a:t>
            </a:r>
          </a:p>
          <a:p>
            <a:pPr marL="742950" lvl="2" indent="-342900"/>
            <a:r>
              <a:rPr lang="en-US" dirty="0" smtClean="0"/>
              <a:t>SQL query language</a:t>
            </a:r>
          </a:p>
          <a:p>
            <a:pPr marL="742950" lvl="2" indent="-342900"/>
            <a:r>
              <a:rPr lang="en-US" dirty="0" smtClean="0"/>
              <a:t>Schematized tables</a:t>
            </a:r>
          </a:p>
          <a:p>
            <a:pPr marL="742950" lvl="2" indent="-342900"/>
            <a:r>
              <a:rPr lang="en-US" dirty="0" smtClean="0"/>
              <a:t>Semi-relational data model</a:t>
            </a:r>
          </a:p>
          <a:p>
            <a:pPr marL="742950" lvl="2" indent="-342900"/>
            <a:endParaRPr lang="en-US" dirty="0"/>
          </a:p>
          <a:p>
            <a:pPr marL="0" indent="-400050"/>
            <a:r>
              <a:rPr lang="en-US" dirty="0" smtClean="0"/>
              <a:t>Running in production</a:t>
            </a:r>
          </a:p>
          <a:p>
            <a:pPr marL="800100" lvl="2" indent="-400050"/>
            <a:r>
              <a:rPr lang="en-US" dirty="0" smtClean="0"/>
              <a:t>Storage for Google’s ad data</a:t>
            </a:r>
          </a:p>
          <a:p>
            <a:pPr marL="800100" lvl="2" indent="-400050"/>
            <a:r>
              <a:rPr lang="en-US" dirty="0" smtClean="0"/>
              <a:t>Replaced a </a:t>
            </a:r>
            <a:r>
              <a:rPr lang="en-US" dirty="0" err="1" smtClean="0"/>
              <a:t>sharded</a:t>
            </a:r>
            <a:r>
              <a:rPr lang="en-US" dirty="0" smtClean="0"/>
              <a:t> MySQL database</a:t>
            </a:r>
          </a:p>
          <a:p>
            <a:pPr marL="0" lvl="1" indent="0">
              <a:buNone/>
            </a:pPr>
            <a:endParaRPr lang="en-US" sz="3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8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91"/>
    </mc:Choice>
    <mc:Fallback xmlns="">
      <p:transition xmlns:p14="http://schemas.microsoft.com/office/powerpoint/2010/main" spd="slow" advTm="9319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TrueTime Architecture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34454" y="4442765"/>
            <a:ext cx="1400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Datacenter 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53195" y="4442765"/>
            <a:ext cx="1400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Datacenter 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60729" y="4442765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161220" y="4442765"/>
            <a:ext cx="1400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Datacenter 2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279157" y="1454150"/>
            <a:ext cx="1511300" cy="647700"/>
          </a:xfrm>
          <a:prstGeom prst="rect">
            <a:avLst/>
          </a:prstGeom>
          <a:ln>
            <a:solidFill>
              <a:srgbClr val="1F497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GPS timemaster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05923" y="1454150"/>
            <a:ext cx="1511300" cy="647700"/>
          </a:xfrm>
          <a:prstGeom prst="rect">
            <a:avLst/>
          </a:prstGeom>
          <a:ln>
            <a:solidFill>
              <a:srgbClr val="1F497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GPS timemaster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97898" y="1454150"/>
            <a:ext cx="1511300" cy="647700"/>
          </a:xfrm>
          <a:prstGeom prst="rect">
            <a:avLst/>
          </a:prstGeom>
          <a:ln>
            <a:solidFill>
              <a:srgbClr val="1F497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GPS timemaster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105923" y="2441575"/>
            <a:ext cx="1511300" cy="647700"/>
          </a:xfrm>
          <a:prstGeom prst="rect">
            <a:avLst/>
          </a:prstGeom>
          <a:ln>
            <a:solidFill>
              <a:srgbClr val="1F497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Atomic-clock timemaster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997898" y="2441575"/>
            <a:ext cx="1511300" cy="647700"/>
          </a:xfrm>
          <a:prstGeom prst="rect">
            <a:avLst/>
          </a:prstGeom>
          <a:ln>
            <a:solidFill>
              <a:srgbClr val="1F497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GPS timemaster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79157" y="3759200"/>
            <a:ext cx="1511300" cy="647700"/>
          </a:xfrm>
          <a:prstGeom prst="rect">
            <a:avLst/>
          </a:prstGeom>
          <a:ln>
            <a:solidFill>
              <a:srgbClr val="1F497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Client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850900" y="3479800"/>
            <a:ext cx="6858000" cy="0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20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590800" y="3089275"/>
            <a:ext cx="1016000" cy="669925"/>
          </a:xfrm>
          <a:prstGeom prst="line">
            <a:avLst/>
          </a:prstGeom>
          <a:ln>
            <a:solidFill>
              <a:schemeClr val="accent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8" idx="3"/>
          </p:cNvCxnSpPr>
          <p:nvPr/>
        </p:nvCxnSpPr>
        <p:spPr>
          <a:xfrm flipV="1">
            <a:off x="2790457" y="2101851"/>
            <a:ext cx="3635743" cy="1981199"/>
          </a:xfrm>
          <a:prstGeom prst="line">
            <a:avLst/>
          </a:prstGeom>
          <a:ln>
            <a:solidFill>
              <a:srgbClr val="F7964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8" idx="0"/>
            <a:endCxn id="12" idx="2"/>
          </p:cNvCxnSpPr>
          <p:nvPr/>
        </p:nvCxnSpPr>
        <p:spPr>
          <a:xfrm flipV="1">
            <a:off x="2034807" y="3089275"/>
            <a:ext cx="0" cy="669925"/>
          </a:xfrm>
          <a:prstGeom prst="line">
            <a:avLst/>
          </a:prstGeom>
          <a:ln>
            <a:solidFill>
              <a:srgbClr val="F7964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603007" y="2101851"/>
            <a:ext cx="0" cy="1657349"/>
          </a:xfrm>
          <a:prstGeom prst="line">
            <a:avLst/>
          </a:prstGeom>
          <a:ln>
            <a:solidFill>
              <a:srgbClr val="F7964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279157" y="2441575"/>
            <a:ext cx="1511300" cy="647700"/>
          </a:xfrm>
          <a:prstGeom prst="rect">
            <a:avLst/>
          </a:prstGeom>
          <a:ln>
            <a:solidFill>
              <a:srgbClr val="1F497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GPS timemaster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94720" y="5225534"/>
            <a:ext cx="5916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Compute reference [earliest, latest] </a:t>
            </a:r>
            <a:r>
              <a:rPr lang="en-US" sz="2400" dirty="0"/>
              <a:t>= now ± </a:t>
            </a:r>
            <a:r>
              <a:rPr lang="en-US" sz="2400" dirty="0" smtClean="0"/>
              <a:t>ε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020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47"/>
    </mc:Choice>
    <mc:Fallback xmlns="">
      <p:transition xmlns:p14="http://schemas.microsoft.com/office/powerpoint/2010/main" spd="slow" advTm="11247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TrueTime implementation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336800" y="5105400"/>
            <a:ext cx="3860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359783" y="4920734"/>
            <a:ext cx="61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2343149" y="3626715"/>
            <a:ext cx="0" cy="14723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2198237" y="3161784"/>
            <a:ext cx="2898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ε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2266950" y="4845050"/>
            <a:ext cx="120650" cy="120650"/>
          </a:xfrm>
          <a:prstGeom prst="ellipse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2344531" y="3517900"/>
            <a:ext cx="1198769" cy="137022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055030" y="5306199"/>
            <a:ext cx="60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0sec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3076791" y="5306199"/>
            <a:ext cx="721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30sec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215546" y="5306199"/>
            <a:ext cx="721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60sec</a:t>
            </a:r>
            <a:endParaRPr lang="en-US" dirty="0"/>
          </a:p>
        </p:txBody>
      </p:sp>
      <p:sp>
        <p:nvSpPr>
          <p:cNvPr id="46" name="Oval 45"/>
          <p:cNvSpPr/>
          <p:nvPr/>
        </p:nvSpPr>
        <p:spPr>
          <a:xfrm>
            <a:off x="3384550" y="4514850"/>
            <a:ext cx="120650" cy="120650"/>
          </a:xfrm>
          <a:prstGeom prst="ellipse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Oval 46"/>
          <p:cNvSpPr/>
          <p:nvPr/>
        </p:nvSpPr>
        <p:spPr>
          <a:xfrm>
            <a:off x="4521200" y="4730750"/>
            <a:ext cx="120650" cy="120650"/>
          </a:xfrm>
          <a:prstGeom prst="ellipse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354302" y="5306199"/>
            <a:ext cx="721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0sec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29398" y="3512415"/>
            <a:ext cx="691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+6ms</a:t>
            </a:r>
            <a:endParaRPr lang="en-US" dirty="0"/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3441700" y="3187700"/>
            <a:ext cx="1198769" cy="137022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4576969" y="3404980"/>
            <a:ext cx="1198769" cy="137022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Content Placeholder 2"/>
          <p:cNvSpPr>
            <a:spLocks noGrp="1"/>
          </p:cNvSpPr>
          <p:nvPr>
            <p:ph idx="1"/>
          </p:nvPr>
        </p:nvSpPr>
        <p:spPr>
          <a:xfrm>
            <a:off x="457200" y="1473201"/>
            <a:ext cx="8229600" cy="1422399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dirty="0" smtClean="0"/>
              <a:t>now = reference now + local-clock offset</a:t>
            </a:r>
          </a:p>
          <a:p>
            <a:pPr marL="457200" lvl="1" indent="0">
              <a:buNone/>
            </a:pPr>
            <a:r>
              <a:rPr lang="en-US" dirty="0" smtClean="0"/>
              <a:t>ε = reference ε + worst-case local-clock drift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92200" y="4718915"/>
            <a:ext cx="1264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reference</a:t>
            </a:r>
          </a:p>
          <a:p>
            <a:r>
              <a:rPr lang="en-US" dirty="0" smtClean="0"/>
              <a:t>uncertainty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21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53200" y="3697081"/>
            <a:ext cx="119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 μs/</a:t>
            </a:r>
            <a:r>
              <a:rPr lang="en-US" dirty="0" smtClean="0"/>
              <a:t>sec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477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12"/>
    </mc:Choice>
    <mc:Fallback xmlns="">
      <p:transition xmlns:p14="http://schemas.microsoft.com/office/powerpoint/2010/main" spd="slow" advTm="8212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6 L 0.13351 -0.2041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-1020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"/>
                                            </p:cond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24 L 0.13125 -0.2041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45" y="-1023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6 L 0.13194 -0.2041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97" y="-1020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1"/>
                                            </p:cond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1" animBg="1"/>
      <p:bldP spid="20" grpId="2" animBg="1"/>
      <p:bldP spid="46" grpId="1" animBg="1"/>
      <p:bldP spid="46" grpId="2" animBg="1"/>
      <p:bldP spid="47" grpId="1" animBg="1"/>
      <p:bldP spid="47" grpId="2" animBg="1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</a:t>
            </a:r>
            <a:r>
              <a:rPr lang="en-US" dirty="0" smtClean="0"/>
              <a:t>If </a:t>
            </a:r>
            <a:r>
              <a:rPr lang="en-US" dirty="0"/>
              <a:t>a </a:t>
            </a:r>
            <a:r>
              <a:rPr lang="en-US" dirty="0" smtClean="0"/>
              <a:t>Clock Goes Rogue</a:t>
            </a:r>
            <a:r>
              <a:rPr lang="en-US" dirty="0"/>
              <a:t>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Timestamp assignment would violate external consistency</a:t>
            </a:r>
          </a:p>
          <a:p>
            <a:r>
              <a:rPr lang="en-US" dirty="0" smtClean="0"/>
              <a:t>Empirically unlikely based on 1 year of data</a:t>
            </a:r>
          </a:p>
          <a:p>
            <a:pPr lvl="1"/>
            <a:r>
              <a:rPr lang="en-US" dirty="0" smtClean="0"/>
              <a:t>Bad CPUs 6 times more likely than bad clocks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98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53"/>
    </mc:Choice>
    <mc:Fallback xmlns="">
      <p:transition xmlns:p14="http://schemas.microsoft.com/office/powerpoint/2010/main" spd="slow" advTm="305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Network-Induced Uncertainty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pic>
        <p:nvPicPr>
          <p:cNvPr id="10" name="Content Placeholder 9" descr="tt-talk.eps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667" b="-7667"/>
          <a:stretch>
            <a:fillRect/>
          </a:stretch>
        </p:blipFill>
        <p:spPr/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57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2"/>
    </mc:Choice>
    <mc:Fallback xmlns="">
      <p:transition xmlns:p14="http://schemas.microsoft.com/office/powerpoint/2010/main" spd="slow" advTm="103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the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External consistency/linearizability</a:t>
            </a:r>
          </a:p>
          <a:p>
            <a:r>
              <a:rPr lang="en-US" dirty="0" smtClean="0"/>
              <a:t>Distributed databases</a:t>
            </a:r>
          </a:p>
          <a:p>
            <a:r>
              <a:rPr lang="en-US" dirty="0" smtClean="0"/>
              <a:t>Concurrency control</a:t>
            </a:r>
          </a:p>
          <a:p>
            <a:r>
              <a:rPr lang="en-US" dirty="0" smtClean="0"/>
              <a:t>Replication</a:t>
            </a:r>
          </a:p>
          <a:p>
            <a:r>
              <a:rPr lang="en-US" dirty="0"/>
              <a:t>Time </a:t>
            </a:r>
            <a:r>
              <a:rPr lang="en-US" dirty="0" smtClean="0"/>
              <a:t>(</a:t>
            </a:r>
            <a:r>
              <a:rPr lang="en-US" dirty="0"/>
              <a:t>NTP, Marzullo)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42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3"/>
    </mc:Choice>
    <mc:Fallback xmlns="">
      <p:transition xmlns:p14="http://schemas.microsoft.com/office/powerpoint/2010/main" spd="slow" advTm="96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Improving TrueTime</a:t>
            </a:r>
          </a:p>
          <a:p>
            <a:pPr lvl="1"/>
            <a:r>
              <a:rPr lang="en-US" dirty="0" smtClean="0"/>
              <a:t>Lower ε &lt; 1 ms</a:t>
            </a:r>
          </a:p>
          <a:p>
            <a:r>
              <a:rPr lang="en-US" dirty="0" smtClean="0"/>
              <a:t>Building out database features</a:t>
            </a:r>
          </a:p>
          <a:p>
            <a:pPr lvl="1"/>
            <a:r>
              <a:rPr lang="en-US" dirty="0" smtClean="0"/>
              <a:t>Finish implementing basic features</a:t>
            </a:r>
          </a:p>
          <a:p>
            <a:pPr lvl="1"/>
            <a:r>
              <a:rPr lang="en-US" dirty="0"/>
              <a:t>Efficiently support rich query patterns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67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1"/>
    </mc:Choice>
    <mc:Fallback xmlns="">
      <p:transition xmlns:p14="http://schemas.microsoft.com/office/powerpoint/2010/main" spd="slow" advTm="142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29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Reify clock uncertainty in time APIs</a:t>
            </a:r>
          </a:p>
          <a:p>
            <a:pPr lvl="1"/>
            <a:r>
              <a:rPr lang="en-US" dirty="0" smtClean="0"/>
              <a:t>Known unknowns are better than unknown unknowns</a:t>
            </a:r>
          </a:p>
          <a:p>
            <a:pPr lvl="1"/>
            <a:r>
              <a:rPr lang="en-US" dirty="0" smtClean="0"/>
              <a:t>Rethink algorithms to make use of uncertainty</a:t>
            </a:r>
          </a:p>
          <a:p>
            <a:r>
              <a:rPr lang="en-US" dirty="0" smtClean="0"/>
              <a:t>Stronger semantics are achievable</a:t>
            </a:r>
          </a:p>
          <a:p>
            <a:pPr lvl="1"/>
            <a:r>
              <a:rPr lang="en-US" dirty="0" smtClean="0"/>
              <a:t>Greater scale != weaker semantics</a:t>
            </a:r>
          </a:p>
          <a:p>
            <a:pPr lvl="1"/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85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8"/>
    </mc:Choice>
    <mc:Fallback xmlns="">
      <p:transition xmlns:p14="http://schemas.microsoft.com/office/powerpoint/2010/main" spd="slow" advTm="77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the Spanner team and customers</a:t>
            </a:r>
          </a:p>
          <a:p>
            <a:r>
              <a:rPr lang="en-US" dirty="0" smtClean="0"/>
              <a:t>To our shepherd and reviewers</a:t>
            </a:r>
          </a:p>
          <a:p>
            <a:r>
              <a:rPr lang="en-US" dirty="0" smtClean="0"/>
              <a:t>To lots of Googlers for feedback</a:t>
            </a:r>
          </a:p>
          <a:p>
            <a:r>
              <a:rPr lang="en-US" dirty="0" smtClean="0"/>
              <a:t>To you for listening!</a:t>
            </a:r>
          </a:p>
          <a:p>
            <a:endParaRPr lang="en-US" dirty="0"/>
          </a:p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1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8"/>
    </mc:Choice>
    <mc:Fallback xmlns="">
      <p:transition xmlns:p14="http://schemas.microsoft.com/office/powerpoint/2010/main" spd="slow" advTm="86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Social Network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5" name="Can 4"/>
          <p:cNvSpPr/>
          <p:nvPr/>
        </p:nvSpPr>
        <p:spPr>
          <a:xfrm>
            <a:off x="3878206" y="3148133"/>
            <a:ext cx="1545410" cy="1040044"/>
          </a:xfrm>
          <a:prstGeom prst="can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</a:p>
        </p:txBody>
      </p:sp>
      <p:sp>
        <p:nvSpPr>
          <p:cNvPr id="6" name="Can 5"/>
          <p:cNvSpPr/>
          <p:nvPr/>
        </p:nvSpPr>
        <p:spPr>
          <a:xfrm>
            <a:off x="3878206" y="3148133"/>
            <a:ext cx="1545410" cy="1040044"/>
          </a:xfrm>
          <a:prstGeom prst="can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</a:p>
        </p:txBody>
      </p:sp>
      <p:sp>
        <p:nvSpPr>
          <p:cNvPr id="7" name="Can 6"/>
          <p:cNvSpPr/>
          <p:nvPr/>
        </p:nvSpPr>
        <p:spPr>
          <a:xfrm>
            <a:off x="3878206" y="3148133"/>
            <a:ext cx="1545410" cy="1040044"/>
          </a:xfrm>
          <a:prstGeom prst="can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</a:p>
        </p:txBody>
      </p:sp>
      <p:sp>
        <p:nvSpPr>
          <p:cNvPr id="8" name="Can 7"/>
          <p:cNvSpPr/>
          <p:nvPr/>
        </p:nvSpPr>
        <p:spPr>
          <a:xfrm>
            <a:off x="3878206" y="3141523"/>
            <a:ext cx="1545410" cy="1040044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81409" y="409118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08108" y="2992962"/>
            <a:ext cx="698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Brazil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58514" y="5126254"/>
            <a:ext cx="77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Russia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452878" y="5418286"/>
            <a:ext cx="69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Spain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88543" y="2958973"/>
            <a:ext cx="14533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San Francisco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Seattle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Arizona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37814" y="1831595"/>
            <a:ext cx="14039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Sao Paulo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Santiago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Buenos Aires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81933" y="3961228"/>
            <a:ext cx="9783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Moscow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Berlin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Krakow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50911" y="4070090"/>
            <a:ext cx="8889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London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Paris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Berlin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Madrid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Lisbon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19" name="Can 18"/>
          <p:cNvSpPr/>
          <p:nvPr/>
        </p:nvSpPr>
        <p:spPr>
          <a:xfrm>
            <a:off x="3878206" y="3148133"/>
            <a:ext cx="1545410" cy="1040044"/>
          </a:xfrm>
          <a:prstGeom prst="can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51" name="Group 50"/>
          <p:cNvGrpSpPr/>
          <p:nvPr/>
        </p:nvGrpSpPr>
        <p:grpSpPr>
          <a:xfrm>
            <a:off x="992342" y="3067884"/>
            <a:ext cx="1355626" cy="1027672"/>
            <a:chOff x="992342" y="3067884"/>
            <a:chExt cx="1355626" cy="1027672"/>
          </a:xfrm>
        </p:grpSpPr>
        <p:grpSp>
          <p:nvGrpSpPr>
            <p:cNvPr id="26" name="Group 25"/>
            <p:cNvGrpSpPr/>
            <p:nvPr/>
          </p:nvGrpSpPr>
          <p:grpSpPr>
            <a:xfrm>
              <a:off x="992342" y="3067884"/>
              <a:ext cx="1355626" cy="1027672"/>
              <a:chOff x="5631367" y="3235596"/>
              <a:chExt cx="1355626" cy="1027672"/>
            </a:xfrm>
          </p:grpSpPr>
          <p:sp>
            <p:nvSpPr>
              <p:cNvPr id="27" name="Can 26"/>
              <p:cNvSpPr/>
              <p:nvPr/>
            </p:nvSpPr>
            <p:spPr>
              <a:xfrm>
                <a:off x="5631367" y="32355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28" name="Can 27"/>
              <p:cNvSpPr/>
              <p:nvPr/>
            </p:nvSpPr>
            <p:spPr>
              <a:xfrm>
                <a:off x="5783767" y="33879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29" name="Can 28"/>
              <p:cNvSpPr/>
              <p:nvPr/>
            </p:nvSpPr>
            <p:spPr>
              <a:xfrm>
                <a:off x="5936167" y="35403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30" name="Can 29"/>
              <p:cNvSpPr/>
              <p:nvPr/>
            </p:nvSpPr>
            <p:spPr>
              <a:xfrm>
                <a:off x="6088567" y="36927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31" name="Can 30"/>
              <p:cNvSpPr/>
              <p:nvPr/>
            </p:nvSpPr>
            <p:spPr>
              <a:xfrm>
                <a:off x="6240967" y="38451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32" name="Can 31"/>
              <p:cNvSpPr/>
              <p:nvPr/>
            </p:nvSpPr>
            <p:spPr>
              <a:xfrm>
                <a:off x="6393367" y="39975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1293847" y="3397054"/>
              <a:ext cx="752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x1000</a:t>
              </a:r>
              <a:endParaRPr lang="en-US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547316" y="1824440"/>
            <a:ext cx="1355626" cy="1027672"/>
            <a:chOff x="4547316" y="1824440"/>
            <a:chExt cx="1355626" cy="1027672"/>
          </a:xfrm>
        </p:grpSpPr>
        <p:grpSp>
          <p:nvGrpSpPr>
            <p:cNvPr id="33" name="Group 32"/>
            <p:cNvGrpSpPr/>
            <p:nvPr/>
          </p:nvGrpSpPr>
          <p:grpSpPr>
            <a:xfrm>
              <a:off x="4547316" y="1824440"/>
              <a:ext cx="1355626" cy="1027672"/>
              <a:chOff x="3648890" y="4005336"/>
              <a:chExt cx="1355626" cy="1027672"/>
            </a:xfrm>
          </p:grpSpPr>
          <p:sp>
            <p:nvSpPr>
              <p:cNvPr id="34" name="Can 33"/>
              <p:cNvSpPr/>
              <p:nvPr/>
            </p:nvSpPr>
            <p:spPr>
              <a:xfrm>
                <a:off x="3648890" y="40053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35" name="Can 34"/>
              <p:cNvSpPr/>
              <p:nvPr/>
            </p:nvSpPr>
            <p:spPr>
              <a:xfrm>
                <a:off x="3801290" y="41577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36" name="Can 35"/>
              <p:cNvSpPr/>
              <p:nvPr/>
            </p:nvSpPr>
            <p:spPr>
              <a:xfrm>
                <a:off x="3953690" y="43101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37" name="Can 36"/>
              <p:cNvSpPr/>
              <p:nvPr/>
            </p:nvSpPr>
            <p:spPr>
              <a:xfrm>
                <a:off x="4106090" y="44625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38" name="Can 37"/>
              <p:cNvSpPr/>
              <p:nvPr/>
            </p:nvSpPr>
            <p:spPr>
              <a:xfrm>
                <a:off x="4258490" y="46149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39" name="Can 38"/>
              <p:cNvSpPr/>
              <p:nvPr/>
            </p:nvSpPr>
            <p:spPr>
              <a:xfrm>
                <a:off x="4410890" y="47673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4848821" y="2153610"/>
              <a:ext cx="752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x1000</a:t>
              </a:r>
              <a:endParaRPr lang="en-US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970904" y="4321345"/>
            <a:ext cx="1355626" cy="1027672"/>
            <a:chOff x="2970904" y="4321345"/>
            <a:chExt cx="1355626" cy="1027672"/>
          </a:xfrm>
        </p:grpSpPr>
        <p:grpSp>
          <p:nvGrpSpPr>
            <p:cNvPr id="40" name="Group 39"/>
            <p:cNvGrpSpPr/>
            <p:nvPr/>
          </p:nvGrpSpPr>
          <p:grpSpPr>
            <a:xfrm>
              <a:off x="2970904" y="4321345"/>
              <a:ext cx="1355626" cy="1027672"/>
              <a:chOff x="1462878" y="3235596"/>
              <a:chExt cx="1355626" cy="1027672"/>
            </a:xfrm>
          </p:grpSpPr>
          <p:sp>
            <p:nvSpPr>
              <p:cNvPr id="41" name="Can 40"/>
              <p:cNvSpPr/>
              <p:nvPr/>
            </p:nvSpPr>
            <p:spPr>
              <a:xfrm>
                <a:off x="1462878" y="32355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42" name="Can 41"/>
              <p:cNvSpPr/>
              <p:nvPr/>
            </p:nvSpPr>
            <p:spPr>
              <a:xfrm>
                <a:off x="1615278" y="33879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43" name="Can 42"/>
              <p:cNvSpPr/>
              <p:nvPr/>
            </p:nvSpPr>
            <p:spPr>
              <a:xfrm>
                <a:off x="1767678" y="35403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44" name="Can 43"/>
              <p:cNvSpPr/>
              <p:nvPr/>
            </p:nvSpPr>
            <p:spPr>
              <a:xfrm>
                <a:off x="1920078" y="36927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45" name="Can 44"/>
              <p:cNvSpPr/>
              <p:nvPr/>
            </p:nvSpPr>
            <p:spPr>
              <a:xfrm>
                <a:off x="2072478" y="38451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46" name="Can 45"/>
              <p:cNvSpPr/>
              <p:nvPr/>
            </p:nvSpPr>
            <p:spPr>
              <a:xfrm>
                <a:off x="2224878" y="39975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3272409" y="4650515"/>
              <a:ext cx="752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x1000</a:t>
              </a:r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39414" y="3917145"/>
            <a:ext cx="1355626" cy="1027672"/>
            <a:chOff x="5987014" y="3917145"/>
            <a:chExt cx="1355626" cy="1027672"/>
          </a:xfrm>
        </p:grpSpPr>
        <p:grpSp>
          <p:nvGrpSpPr>
            <p:cNvPr id="18" name="Group 17"/>
            <p:cNvGrpSpPr/>
            <p:nvPr/>
          </p:nvGrpSpPr>
          <p:grpSpPr>
            <a:xfrm>
              <a:off x="5987014" y="3917145"/>
              <a:ext cx="1355626" cy="1027672"/>
              <a:chOff x="2408280" y="2080570"/>
              <a:chExt cx="1355626" cy="1027672"/>
            </a:xfrm>
          </p:grpSpPr>
          <p:sp>
            <p:nvSpPr>
              <p:cNvPr id="20" name="Can 19"/>
              <p:cNvSpPr/>
              <p:nvPr/>
            </p:nvSpPr>
            <p:spPr>
              <a:xfrm>
                <a:off x="2408280" y="20805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21" name="Can 20"/>
              <p:cNvSpPr/>
              <p:nvPr/>
            </p:nvSpPr>
            <p:spPr>
              <a:xfrm>
                <a:off x="2560680" y="22329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22" name="Can 21"/>
              <p:cNvSpPr/>
              <p:nvPr/>
            </p:nvSpPr>
            <p:spPr>
              <a:xfrm>
                <a:off x="2713080" y="23853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23" name="Can 22"/>
              <p:cNvSpPr/>
              <p:nvPr/>
            </p:nvSpPr>
            <p:spPr>
              <a:xfrm>
                <a:off x="2865480" y="25377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24" name="Can 23"/>
              <p:cNvSpPr/>
              <p:nvPr/>
            </p:nvSpPr>
            <p:spPr>
              <a:xfrm>
                <a:off x="3017880" y="26901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25" name="Can 24"/>
              <p:cNvSpPr/>
              <p:nvPr/>
            </p:nvSpPr>
            <p:spPr>
              <a:xfrm>
                <a:off x="3170280" y="28425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6288519" y="4246315"/>
              <a:ext cx="752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x1000</a:t>
              </a:r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1979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760"/>
    </mc:Choice>
    <mc:Fallback xmlns="">
      <p:transition xmlns:p14="http://schemas.microsoft.com/office/powerpoint/2010/main" spd="slow" advTm="64761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2361 -0.02778 " pathEditMode="relative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785 0.1669 " pathEditMode="relative" ptsTypes="A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441 0.11135 " pathEditMode="relative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4549 -0.19236 " pathEditMode="relative" ptsTypes="AA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29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Feature: Lock-free distributed read transactions</a:t>
            </a:r>
          </a:p>
          <a:p>
            <a:r>
              <a:rPr lang="en-US" dirty="0" smtClean="0"/>
              <a:t>Property: External consistency of distributed transactions</a:t>
            </a:r>
          </a:p>
          <a:p>
            <a:pPr lvl="1"/>
            <a:r>
              <a:rPr lang="en-US" dirty="0" smtClean="0"/>
              <a:t>First system at global scale</a:t>
            </a:r>
          </a:p>
          <a:p>
            <a:r>
              <a:rPr lang="en-US" dirty="0" smtClean="0"/>
              <a:t>Implementation: Integration of concurrency control, replication, and 2PC</a:t>
            </a:r>
          </a:p>
          <a:p>
            <a:pPr lvl="1"/>
            <a:r>
              <a:rPr lang="en-US" dirty="0" smtClean="0"/>
              <a:t>Correctness and performance</a:t>
            </a:r>
          </a:p>
          <a:p>
            <a:r>
              <a:rPr lang="en-US" dirty="0" smtClean="0"/>
              <a:t>Enabling technology: TrueTime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nterval-based global time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91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905"/>
    </mc:Choice>
    <mc:Fallback xmlns="">
      <p:transition xmlns:p14="http://schemas.microsoft.com/office/powerpoint/2010/main" spd="slow" advTm="709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74638"/>
            <a:ext cx="85725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Read Transactions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03399"/>
          </a:xfrm>
        </p:spPr>
        <p:txBody>
          <a:bodyPr>
            <a:normAutofit/>
          </a:bodyPr>
          <a:lstStyle/>
          <a:p>
            <a:r>
              <a:rPr lang="en-US" dirty="0"/>
              <a:t>Generate a page of friends’ recent </a:t>
            </a:r>
            <a:r>
              <a:rPr lang="en-US" dirty="0" smtClean="0"/>
              <a:t>posts</a:t>
            </a:r>
          </a:p>
          <a:p>
            <a:pPr lvl="1"/>
            <a:r>
              <a:rPr lang="en-US" dirty="0" smtClean="0"/>
              <a:t>Consistent view of friend list and their posts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751262"/>
            <a:ext cx="8229600" cy="2100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chemeClr val="accent6"/>
                </a:solidFill>
              </a:rPr>
              <a:t>Why consistency matters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Remove untrustworthy person X as friend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Post P: “My government is repressive…”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266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330"/>
    </mc:Choice>
    <mc:Fallback xmlns="">
      <p:transition xmlns:p14="http://schemas.microsoft.com/office/powerpoint/2010/main" spd="slow" advTm="5133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n 5"/>
          <p:cNvSpPr/>
          <p:nvPr/>
        </p:nvSpPr>
        <p:spPr>
          <a:xfrm>
            <a:off x="3738970" y="2706456"/>
            <a:ext cx="1880780" cy="1503680"/>
          </a:xfrm>
          <a:prstGeom prst="can">
            <a:avLst/>
          </a:prstGeom>
          <a:solidFill>
            <a:schemeClr val="accent6"/>
          </a:solidFill>
          <a:ln>
            <a:solidFill>
              <a:srgbClr val="F7964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</a:p>
        </p:txBody>
      </p:sp>
      <p:sp>
        <p:nvSpPr>
          <p:cNvPr id="71" name="Can 70"/>
          <p:cNvSpPr/>
          <p:nvPr/>
        </p:nvSpPr>
        <p:spPr>
          <a:xfrm>
            <a:off x="3738970" y="2706456"/>
            <a:ext cx="1880780" cy="1503680"/>
          </a:xfrm>
          <a:prstGeom prst="ca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7964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Machine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39519" y="2990056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Friend2 post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5619750" y="2432566"/>
            <a:ext cx="831850" cy="76069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210300" y="2063234"/>
            <a:ext cx="1913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Generate my page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139519" y="2672556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Friend1 post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91642" y="3764756"/>
            <a:ext cx="1712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Friend1000 post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94551" y="3459956"/>
            <a:ext cx="1647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Friend999 post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2482131" y="2921198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2482131" y="4000698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482131" y="3230231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2482131" y="3691664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997200" y="2247900"/>
            <a:ext cx="0" cy="2247900"/>
          </a:xfrm>
          <a:prstGeom prst="line">
            <a:avLst/>
          </a:prstGeom>
          <a:ln w="762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36" idx="2"/>
          </p:cNvCxnSpPr>
          <p:nvPr/>
        </p:nvCxnSpPr>
        <p:spPr>
          <a:xfrm>
            <a:off x="7166846" y="2432566"/>
            <a:ext cx="0" cy="55749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324066" y="1860034"/>
            <a:ext cx="1326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Block </a:t>
            </a:r>
            <a:r>
              <a:rPr lang="en-US" dirty="0">
                <a:solidFill>
                  <a:srgbClr val="800000"/>
                </a:solidFill>
              </a:rPr>
              <a:t>writes </a:t>
            </a:r>
            <a:endParaRPr lang="en-US" dirty="0">
              <a:ln>
                <a:solidFill>
                  <a:srgbClr val="FF0000"/>
                </a:solidFill>
              </a:ln>
              <a:solidFill>
                <a:srgbClr val="800000"/>
              </a:solidFill>
            </a:endParaRPr>
          </a:p>
          <a:p>
            <a:endParaRPr lang="en-US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507819" y="3193256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817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406"/>
    </mc:Choice>
    <mc:Fallback xmlns="">
      <p:transition xmlns:p14="http://schemas.microsoft.com/office/powerpoint/2010/main" spd="slow" advTm="13406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33333E-6 L 0.27222 3.33333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1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1" grpId="1" animBg="1"/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n 7"/>
          <p:cNvSpPr/>
          <p:nvPr/>
        </p:nvSpPr>
        <p:spPr>
          <a:xfrm>
            <a:off x="3459017" y="3931918"/>
            <a:ext cx="1592580" cy="1211582"/>
          </a:xfrm>
          <a:prstGeom prst="can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 </a:t>
            </a:r>
            <a:endParaRPr lang="en-US" dirty="0"/>
          </a:p>
        </p:txBody>
      </p:sp>
      <p:sp>
        <p:nvSpPr>
          <p:cNvPr id="71" name="Can 70"/>
          <p:cNvSpPr/>
          <p:nvPr/>
        </p:nvSpPr>
        <p:spPr>
          <a:xfrm>
            <a:off x="3459017" y="3931918"/>
            <a:ext cx="1592580" cy="1211582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Machines</a:t>
            </a:r>
            <a:endParaRPr lang="en-US" dirty="0"/>
          </a:p>
        </p:txBody>
      </p:sp>
      <p:sp>
        <p:nvSpPr>
          <p:cNvPr id="9" name="Can 8"/>
          <p:cNvSpPr/>
          <p:nvPr/>
        </p:nvSpPr>
        <p:spPr>
          <a:xfrm>
            <a:off x="3459017" y="2103665"/>
            <a:ext cx="1592580" cy="1290022"/>
          </a:xfrm>
          <a:prstGeom prst="can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  <a:endParaRPr lang="en-US" dirty="0"/>
          </a:p>
        </p:txBody>
      </p:sp>
      <p:cxnSp>
        <p:nvCxnSpPr>
          <p:cNvPr id="50" name="Straight Connector 49"/>
          <p:cNvCxnSpPr>
            <a:stCxn id="51" idx="1"/>
            <a:endCxn id="9" idx="4"/>
          </p:cNvCxnSpPr>
          <p:nvPr/>
        </p:nvCxnSpPr>
        <p:spPr>
          <a:xfrm flipH="1" flipV="1">
            <a:off x="5051597" y="2748676"/>
            <a:ext cx="1450803" cy="90178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502400" y="3465790"/>
            <a:ext cx="1913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Generate my page</a:t>
            </a:r>
            <a:endParaRPr lang="en-US" dirty="0"/>
          </a:p>
        </p:txBody>
      </p:sp>
      <p:cxnSp>
        <p:nvCxnSpPr>
          <p:cNvPr id="53" name="Straight Connector 52"/>
          <p:cNvCxnSpPr>
            <a:stCxn id="51" idx="1"/>
            <a:endCxn id="8" idx="4"/>
          </p:cNvCxnSpPr>
          <p:nvPr/>
        </p:nvCxnSpPr>
        <p:spPr>
          <a:xfrm flipH="1">
            <a:off x="5051597" y="3650456"/>
            <a:ext cx="1450803" cy="887253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09534" y="2786856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Friend2 post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09534" y="2431256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Friend1 post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61657" y="4361656"/>
            <a:ext cx="1712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Friend1000 post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78651" y="4056856"/>
            <a:ext cx="1595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Friend999 post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2190031" y="2679898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2190031" y="4597598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190031" y="2988931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190031" y="4288564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2705100" y="2140466"/>
            <a:ext cx="0" cy="2609334"/>
          </a:xfrm>
          <a:prstGeom prst="line">
            <a:avLst/>
          </a:prstGeom>
          <a:ln w="762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Can 65"/>
          <p:cNvSpPr/>
          <p:nvPr/>
        </p:nvSpPr>
        <p:spPr>
          <a:xfrm>
            <a:off x="3459017" y="2104238"/>
            <a:ext cx="1592580" cy="1288877"/>
          </a:xfrm>
          <a:prstGeom prst="ca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  <a:endParaRPr lang="en-US" dirty="0"/>
          </a:p>
        </p:txBody>
      </p:sp>
      <p:cxnSp>
        <p:nvCxnSpPr>
          <p:cNvPr id="72" name="Straight Connector 71"/>
          <p:cNvCxnSpPr>
            <a:stCxn id="51" idx="2"/>
          </p:cNvCxnSpPr>
          <p:nvPr/>
        </p:nvCxnSpPr>
        <p:spPr>
          <a:xfrm flipH="1">
            <a:off x="6616704" y="3835122"/>
            <a:ext cx="842242" cy="702587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51" idx="0"/>
          </p:cNvCxnSpPr>
          <p:nvPr/>
        </p:nvCxnSpPr>
        <p:spPr>
          <a:xfrm flipH="1" flipV="1">
            <a:off x="6616704" y="2800588"/>
            <a:ext cx="842242" cy="665202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31966" y="1771134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Block writes </a:t>
            </a:r>
            <a:endParaRPr lang="en-US" dirty="0">
              <a:ln>
                <a:solidFill>
                  <a:srgbClr val="FF0000"/>
                </a:solidFill>
              </a:ln>
              <a:solidFill>
                <a:srgbClr val="800000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368119" y="3371056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569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392"/>
    </mc:Choice>
    <mc:Fallback xmlns="">
      <p:transition xmlns:p14="http://schemas.microsoft.com/office/powerpoint/2010/main" spd="slow" advTm="67392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407E-6 L 0.18663 -4.07407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0.18663 -4.44444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0.18646 -4.44444E-6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2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407E-6 L 0.18646 -4.07407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1" grpId="1" animBg="1"/>
      <p:bldP spid="71" grpId="2" animBg="1"/>
      <p:bldP spid="71" grpId="3" animBg="1"/>
      <p:bldP spid="71" grpId="4" animBg="1"/>
      <p:bldP spid="66" grpId="0" animBg="1"/>
      <p:bldP spid="66" grpId="1" animBg="1"/>
      <p:bldP spid="66" grpId="2" animBg="1"/>
      <p:bldP spid="66" grpId="3" animBg="1"/>
      <p:bldP spid="66" grpId="4" animBg="1"/>
      <p:bldP spid="2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an 30"/>
          <p:cNvSpPr/>
          <p:nvPr/>
        </p:nvSpPr>
        <p:spPr>
          <a:xfrm>
            <a:off x="3751117" y="5054600"/>
            <a:ext cx="1592580" cy="1211582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 </a:t>
            </a:r>
            <a:endParaRPr lang="en-US" dirty="0"/>
          </a:p>
        </p:txBody>
      </p:sp>
      <p:sp>
        <p:nvSpPr>
          <p:cNvPr id="8" name="Can 7"/>
          <p:cNvSpPr/>
          <p:nvPr/>
        </p:nvSpPr>
        <p:spPr>
          <a:xfrm>
            <a:off x="3751117" y="3868418"/>
            <a:ext cx="1592580" cy="1211582"/>
          </a:xfrm>
          <a:prstGeom prst="can">
            <a:avLst/>
          </a:prstGeom>
          <a:solidFill>
            <a:schemeClr val="accent2"/>
          </a:solidFill>
          <a:ln>
            <a:solidFill>
              <a:srgbClr val="C050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 </a:t>
            </a:r>
            <a:endParaRPr lang="en-US" dirty="0"/>
          </a:p>
        </p:txBody>
      </p:sp>
      <p:sp>
        <p:nvSpPr>
          <p:cNvPr id="24" name="Can 23"/>
          <p:cNvSpPr/>
          <p:nvPr/>
        </p:nvSpPr>
        <p:spPr>
          <a:xfrm>
            <a:off x="3751117" y="2584050"/>
            <a:ext cx="1592580" cy="1290022"/>
          </a:xfrm>
          <a:prstGeom prst="can">
            <a:avLst/>
          </a:prstGeom>
          <a:solidFill>
            <a:schemeClr val="accent6"/>
          </a:solidFill>
          <a:ln>
            <a:solidFill>
              <a:srgbClr val="F7964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Datacenters</a:t>
            </a:r>
            <a:endParaRPr lang="en-US" dirty="0"/>
          </a:p>
        </p:txBody>
      </p:sp>
      <p:sp>
        <p:nvSpPr>
          <p:cNvPr id="9" name="Can 8"/>
          <p:cNvSpPr/>
          <p:nvPr/>
        </p:nvSpPr>
        <p:spPr>
          <a:xfrm>
            <a:off x="3751117" y="1297181"/>
            <a:ext cx="1592580" cy="1290022"/>
          </a:xfrm>
          <a:prstGeom prst="can">
            <a:avLst/>
          </a:prstGeom>
          <a:solidFill>
            <a:srgbClr val="9BBB59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  <a:endParaRPr lang="en-US" dirty="0"/>
          </a:p>
        </p:txBody>
      </p:sp>
      <p:cxnSp>
        <p:nvCxnSpPr>
          <p:cNvPr id="50" name="Straight Connector 49"/>
          <p:cNvCxnSpPr>
            <a:stCxn id="51" idx="1"/>
            <a:endCxn id="24" idx="4"/>
          </p:cNvCxnSpPr>
          <p:nvPr/>
        </p:nvCxnSpPr>
        <p:spPr>
          <a:xfrm flipH="1" flipV="1">
            <a:off x="5343697" y="3229061"/>
            <a:ext cx="1666703" cy="593639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010400" y="3638034"/>
            <a:ext cx="1913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Generate my page</a:t>
            </a:r>
            <a:endParaRPr lang="en-US" dirty="0"/>
          </a:p>
        </p:txBody>
      </p:sp>
      <p:cxnSp>
        <p:nvCxnSpPr>
          <p:cNvPr id="53" name="Straight Connector 52"/>
          <p:cNvCxnSpPr>
            <a:endCxn id="8" idx="4"/>
          </p:cNvCxnSpPr>
          <p:nvPr/>
        </p:nvCxnSpPr>
        <p:spPr>
          <a:xfrm flipH="1">
            <a:off x="5343697" y="3868418"/>
            <a:ext cx="1666704" cy="605791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201634" y="2990056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Friend2 post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201634" y="1669256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Friend1 post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53757" y="5441156"/>
            <a:ext cx="1712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Friend1000 post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970751" y="4260056"/>
            <a:ext cx="1595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Friend999 post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2482131" y="1917898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2482131" y="5613598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482131" y="3192131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482131" y="4491764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7486650" y="4013674"/>
            <a:ext cx="755650" cy="1715256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7486650" y="4041028"/>
            <a:ext cx="450850" cy="450736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660219" y="3612356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</a:p>
        </p:txBody>
      </p:sp>
      <p:cxnSp>
        <p:nvCxnSpPr>
          <p:cNvPr id="27" name="Straight Connector 26"/>
          <p:cNvCxnSpPr>
            <a:endCxn id="9" idx="4"/>
          </p:cNvCxnSpPr>
          <p:nvPr/>
        </p:nvCxnSpPr>
        <p:spPr>
          <a:xfrm flipH="1" flipV="1">
            <a:off x="5343697" y="1942192"/>
            <a:ext cx="1666704" cy="1695842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31" idx="4"/>
          </p:cNvCxnSpPr>
          <p:nvPr/>
        </p:nvCxnSpPr>
        <p:spPr>
          <a:xfrm flipH="1">
            <a:off x="5343697" y="3956566"/>
            <a:ext cx="1666704" cy="1703825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7486650" y="1981203"/>
            <a:ext cx="755650" cy="1656831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7486650" y="3237946"/>
            <a:ext cx="450850" cy="400088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595334" y="194865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449770" y="3319502"/>
            <a:ext cx="69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Spain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39655" y="5696188"/>
            <a:ext cx="77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Russia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449093" y="4629388"/>
            <a:ext cx="698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Brazil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8</a:t>
            </a:fld>
            <a:endParaRPr lang="en-US" dirty="0"/>
          </a:p>
        </p:txBody>
      </p:sp>
      <p:grpSp>
        <p:nvGrpSpPr>
          <p:cNvPr id="65" name="Group 64"/>
          <p:cNvGrpSpPr/>
          <p:nvPr/>
        </p:nvGrpSpPr>
        <p:grpSpPr>
          <a:xfrm>
            <a:off x="3869594" y="1428356"/>
            <a:ext cx="1355626" cy="1027672"/>
            <a:chOff x="992342" y="3067884"/>
            <a:chExt cx="1355626" cy="1027672"/>
          </a:xfrm>
        </p:grpSpPr>
        <p:grpSp>
          <p:nvGrpSpPr>
            <p:cNvPr id="75" name="Group 74"/>
            <p:cNvGrpSpPr/>
            <p:nvPr/>
          </p:nvGrpSpPr>
          <p:grpSpPr>
            <a:xfrm>
              <a:off x="992342" y="3067884"/>
              <a:ext cx="1355626" cy="1027672"/>
              <a:chOff x="5631367" y="3235596"/>
              <a:chExt cx="1355626" cy="1027672"/>
            </a:xfrm>
          </p:grpSpPr>
          <p:sp>
            <p:nvSpPr>
              <p:cNvPr id="77" name="Can 76"/>
              <p:cNvSpPr/>
              <p:nvPr/>
            </p:nvSpPr>
            <p:spPr>
              <a:xfrm>
                <a:off x="5631367" y="32355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78" name="Can 77"/>
              <p:cNvSpPr/>
              <p:nvPr/>
            </p:nvSpPr>
            <p:spPr>
              <a:xfrm>
                <a:off x="5783767" y="33879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79" name="Can 78"/>
              <p:cNvSpPr/>
              <p:nvPr/>
            </p:nvSpPr>
            <p:spPr>
              <a:xfrm>
                <a:off x="5936167" y="35403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80" name="Can 79"/>
              <p:cNvSpPr/>
              <p:nvPr/>
            </p:nvSpPr>
            <p:spPr>
              <a:xfrm>
                <a:off x="6088567" y="36927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81" name="Can 80"/>
              <p:cNvSpPr/>
              <p:nvPr/>
            </p:nvSpPr>
            <p:spPr>
              <a:xfrm>
                <a:off x="6240967" y="38451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82" name="Can 81"/>
              <p:cNvSpPr/>
              <p:nvPr/>
            </p:nvSpPr>
            <p:spPr>
              <a:xfrm>
                <a:off x="6393367" y="39975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76" name="TextBox 75"/>
            <p:cNvSpPr txBox="1"/>
            <p:nvPr/>
          </p:nvSpPr>
          <p:spPr>
            <a:xfrm>
              <a:off x="1293847" y="3397054"/>
              <a:ext cx="752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x1000</a:t>
              </a:r>
              <a:endParaRPr lang="en-US" dirty="0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3869594" y="3960373"/>
            <a:ext cx="1355626" cy="1027672"/>
            <a:chOff x="4547316" y="1824440"/>
            <a:chExt cx="1355626" cy="1027672"/>
          </a:xfrm>
        </p:grpSpPr>
        <p:grpSp>
          <p:nvGrpSpPr>
            <p:cNvPr id="84" name="Group 83"/>
            <p:cNvGrpSpPr/>
            <p:nvPr/>
          </p:nvGrpSpPr>
          <p:grpSpPr>
            <a:xfrm>
              <a:off x="4547316" y="1824440"/>
              <a:ext cx="1355626" cy="1027672"/>
              <a:chOff x="3648890" y="4005336"/>
              <a:chExt cx="1355626" cy="1027672"/>
            </a:xfrm>
          </p:grpSpPr>
          <p:sp>
            <p:nvSpPr>
              <p:cNvPr id="86" name="Can 85"/>
              <p:cNvSpPr/>
              <p:nvPr/>
            </p:nvSpPr>
            <p:spPr>
              <a:xfrm>
                <a:off x="3648890" y="40053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87" name="Can 86"/>
              <p:cNvSpPr/>
              <p:nvPr/>
            </p:nvSpPr>
            <p:spPr>
              <a:xfrm>
                <a:off x="3801290" y="41577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88" name="Can 87"/>
              <p:cNvSpPr/>
              <p:nvPr/>
            </p:nvSpPr>
            <p:spPr>
              <a:xfrm>
                <a:off x="3953690" y="43101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89" name="Can 88"/>
              <p:cNvSpPr/>
              <p:nvPr/>
            </p:nvSpPr>
            <p:spPr>
              <a:xfrm>
                <a:off x="4106090" y="44625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90" name="Can 89"/>
              <p:cNvSpPr/>
              <p:nvPr/>
            </p:nvSpPr>
            <p:spPr>
              <a:xfrm>
                <a:off x="4258490" y="46149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91" name="Can 90"/>
              <p:cNvSpPr/>
              <p:nvPr/>
            </p:nvSpPr>
            <p:spPr>
              <a:xfrm>
                <a:off x="4410890" y="47673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85" name="TextBox 84"/>
            <p:cNvSpPr txBox="1"/>
            <p:nvPr/>
          </p:nvSpPr>
          <p:spPr>
            <a:xfrm>
              <a:off x="4848821" y="2153610"/>
              <a:ext cx="752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x1000</a:t>
              </a:r>
              <a:endParaRPr lang="en-US" dirty="0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3869594" y="2715225"/>
            <a:ext cx="1355626" cy="1027672"/>
            <a:chOff x="2970904" y="4321345"/>
            <a:chExt cx="1355626" cy="1027672"/>
          </a:xfrm>
        </p:grpSpPr>
        <p:grpSp>
          <p:nvGrpSpPr>
            <p:cNvPr id="93" name="Group 92"/>
            <p:cNvGrpSpPr/>
            <p:nvPr/>
          </p:nvGrpSpPr>
          <p:grpSpPr>
            <a:xfrm>
              <a:off x="2970904" y="4321345"/>
              <a:ext cx="1355626" cy="1027672"/>
              <a:chOff x="1462878" y="3235596"/>
              <a:chExt cx="1355626" cy="1027672"/>
            </a:xfrm>
          </p:grpSpPr>
          <p:sp>
            <p:nvSpPr>
              <p:cNvPr id="95" name="Can 94"/>
              <p:cNvSpPr/>
              <p:nvPr/>
            </p:nvSpPr>
            <p:spPr>
              <a:xfrm>
                <a:off x="1462878" y="32355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96" name="Can 95"/>
              <p:cNvSpPr/>
              <p:nvPr/>
            </p:nvSpPr>
            <p:spPr>
              <a:xfrm>
                <a:off x="1615278" y="33879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97" name="Can 96"/>
              <p:cNvSpPr/>
              <p:nvPr/>
            </p:nvSpPr>
            <p:spPr>
              <a:xfrm>
                <a:off x="1767678" y="35403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98" name="Can 97"/>
              <p:cNvSpPr/>
              <p:nvPr/>
            </p:nvSpPr>
            <p:spPr>
              <a:xfrm>
                <a:off x="1920078" y="36927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99" name="Can 98"/>
              <p:cNvSpPr/>
              <p:nvPr/>
            </p:nvSpPr>
            <p:spPr>
              <a:xfrm>
                <a:off x="2072478" y="38451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00" name="Can 99"/>
              <p:cNvSpPr/>
              <p:nvPr/>
            </p:nvSpPr>
            <p:spPr>
              <a:xfrm>
                <a:off x="2224878" y="39975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3272409" y="4650515"/>
              <a:ext cx="752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x1000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3869594" y="5146555"/>
            <a:ext cx="1355626" cy="1027672"/>
            <a:chOff x="5987014" y="3917145"/>
            <a:chExt cx="1355626" cy="1027672"/>
          </a:xfrm>
        </p:grpSpPr>
        <p:grpSp>
          <p:nvGrpSpPr>
            <p:cNvPr id="102" name="Group 101"/>
            <p:cNvGrpSpPr/>
            <p:nvPr/>
          </p:nvGrpSpPr>
          <p:grpSpPr>
            <a:xfrm>
              <a:off x="5987014" y="3917145"/>
              <a:ext cx="1355626" cy="1027672"/>
              <a:chOff x="2408280" y="2080570"/>
              <a:chExt cx="1355626" cy="1027672"/>
            </a:xfrm>
          </p:grpSpPr>
          <p:sp>
            <p:nvSpPr>
              <p:cNvPr id="104" name="Can 103"/>
              <p:cNvSpPr/>
              <p:nvPr/>
            </p:nvSpPr>
            <p:spPr>
              <a:xfrm>
                <a:off x="2408280" y="20805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05" name="Can 104"/>
              <p:cNvSpPr/>
              <p:nvPr/>
            </p:nvSpPr>
            <p:spPr>
              <a:xfrm>
                <a:off x="2560680" y="22329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06" name="Can 105"/>
              <p:cNvSpPr/>
              <p:nvPr/>
            </p:nvSpPr>
            <p:spPr>
              <a:xfrm>
                <a:off x="2713080" y="23853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07" name="Can 106"/>
              <p:cNvSpPr/>
              <p:nvPr/>
            </p:nvSpPr>
            <p:spPr>
              <a:xfrm>
                <a:off x="2865480" y="25377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08" name="Can 107"/>
              <p:cNvSpPr/>
              <p:nvPr/>
            </p:nvSpPr>
            <p:spPr>
              <a:xfrm>
                <a:off x="3017880" y="26901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09" name="Can 108"/>
              <p:cNvSpPr/>
              <p:nvPr/>
            </p:nvSpPr>
            <p:spPr>
              <a:xfrm>
                <a:off x="3170280" y="28425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103" name="TextBox 102"/>
            <p:cNvSpPr txBox="1"/>
            <p:nvPr/>
          </p:nvSpPr>
          <p:spPr>
            <a:xfrm>
              <a:off x="6288519" y="4246315"/>
              <a:ext cx="752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x1000</a:t>
              </a:r>
              <a:endParaRPr lang="en-US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106181" y="1711656"/>
            <a:ext cx="890439" cy="4081571"/>
            <a:chOff x="4106181" y="1711656"/>
            <a:chExt cx="890439" cy="4081571"/>
          </a:xfrm>
        </p:grpSpPr>
        <p:sp>
          <p:nvSpPr>
            <p:cNvPr id="111" name="Can 110"/>
            <p:cNvSpPr/>
            <p:nvPr/>
          </p:nvSpPr>
          <p:spPr>
            <a:xfrm>
              <a:off x="4250594" y="3096225"/>
              <a:ext cx="593626" cy="265672"/>
            </a:xfrm>
            <a:prstGeom prst="ca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en-US" dirty="0" smtClean="0"/>
            </a:p>
          </p:txBody>
        </p:sp>
        <p:sp>
          <p:nvSpPr>
            <p:cNvPr id="112" name="Can 111"/>
            <p:cNvSpPr/>
            <p:nvPr/>
          </p:nvSpPr>
          <p:spPr>
            <a:xfrm>
              <a:off x="4250594" y="4341373"/>
              <a:ext cx="593626" cy="265672"/>
            </a:xfrm>
            <a:prstGeom prst="can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en-US" dirty="0" smtClean="0"/>
            </a:p>
          </p:txBody>
        </p:sp>
        <p:sp>
          <p:nvSpPr>
            <p:cNvPr id="113" name="Can 112"/>
            <p:cNvSpPr/>
            <p:nvPr/>
          </p:nvSpPr>
          <p:spPr>
            <a:xfrm>
              <a:off x="4250594" y="5527555"/>
              <a:ext cx="593626" cy="265672"/>
            </a:xfrm>
            <a:prstGeom prst="can">
              <a:avLst/>
            </a:prstGeom>
            <a:solidFill>
              <a:srgbClr val="8064A2"/>
            </a:solidFill>
            <a:ln>
              <a:solidFill>
                <a:srgbClr val="8064A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en-US" dirty="0" smtClean="0"/>
            </a:p>
          </p:txBody>
        </p:sp>
        <p:sp>
          <p:nvSpPr>
            <p:cNvPr id="114" name="Can 113"/>
            <p:cNvSpPr/>
            <p:nvPr/>
          </p:nvSpPr>
          <p:spPr>
            <a:xfrm>
              <a:off x="4106181" y="1711656"/>
              <a:ext cx="593626" cy="265672"/>
            </a:xfrm>
            <a:prstGeom prst="can">
              <a:avLst/>
            </a:prstGeom>
            <a:solidFill>
              <a:schemeClr val="accent3"/>
            </a:solidFill>
            <a:ln>
              <a:solidFill>
                <a:srgbClr val="9BBB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en-US" dirty="0" smtClean="0"/>
            </a:p>
          </p:txBody>
        </p:sp>
        <p:sp>
          <p:nvSpPr>
            <p:cNvPr id="110" name="Can 109"/>
            <p:cNvSpPr/>
            <p:nvPr/>
          </p:nvSpPr>
          <p:spPr>
            <a:xfrm>
              <a:off x="4250594" y="1809356"/>
              <a:ext cx="593626" cy="265672"/>
            </a:xfrm>
            <a:prstGeom prst="can">
              <a:avLst/>
            </a:prstGeom>
            <a:solidFill>
              <a:schemeClr val="accent3"/>
            </a:solidFill>
            <a:ln>
              <a:solidFill>
                <a:srgbClr val="9BBB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en-US" dirty="0" smtClean="0"/>
            </a:p>
          </p:txBody>
        </p:sp>
        <p:sp>
          <p:nvSpPr>
            <p:cNvPr id="74" name="Can 73"/>
            <p:cNvSpPr/>
            <p:nvPr/>
          </p:nvSpPr>
          <p:spPr>
            <a:xfrm>
              <a:off x="4402994" y="1961756"/>
              <a:ext cx="593626" cy="265672"/>
            </a:xfrm>
            <a:prstGeom prst="can">
              <a:avLst/>
            </a:prstGeom>
            <a:solidFill>
              <a:schemeClr val="accent3"/>
            </a:solidFill>
            <a:ln>
              <a:solidFill>
                <a:srgbClr val="9BBB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en-US" dirty="0" smtClean="0"/>
            </a:p>
          </p:txBody>
        </p:sp>
        <p:sp>
          <p:nvSpPr>
            <p:cNvPr id="115" name="Can 114"/>
            <p:cNvSpPr/>
            <p:nvPr/>
          </p:nvSpPr>
          <p:spPr>
            <a:xfrm>
              <a:off x="4402994" y="4493773"/>
              <a:ext cx="593626" cy="265672"/>
            </a:xfrm>
            <a:prstGeom prst="can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en-US" dirty="0" smtClean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70833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901"/>
    </mc:Choice>
    <mc:Fallback xmlns="">
      <p:transition xmlns:p14="http://schemas.microsoft.com/office/powerpoint/2010/main" spd="slow" advTm="43901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40741E-7 L 0.27223 0.0037 " pathEditMode="relative" ptsTypes="AA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8" grpId="0" animBg="1"/>
      <p:bldP spid="24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41499"/>
          </a:xfrm>
        </p:spPr>
        <p:txBody>
          <a:bodyPr>
            <a:normAutofit/>
          </a:bodyPr>
          <a:lstStyle/>
          <a:p>
            <a:r>
              <a:rPr lang="en-US" dirty="0" smtClean="0"/>
              <a:t>Transactions that write use strict 2PL</a:t>
            </a:r>
          </a:p>
          <a:p>
            <a:pPr lvl="1"/>
            <a:r>
              <a:rPr lang="en-US" dirty="0" smtClean="0"/>
              <a:t>Each transaction </a:t>
            </a:r>
            <a:r>
              <a:rPr lang="en-US" i="1" dirty="0" smtClean="0"/>
              <a:t>T</a:t>
            </a:r>
            <a:r>
              <a:rPr lang="en-US" dirty="0" smtClean="0"/>
              <a:t> is assigned a timestamp </a:t>
            </a:r>
            <a:r>
              <a:rPr lang="en-US" i="1" dirty="0" smtClean="0"/>
              <a:t>s</a:t>
            </a:r>
            <a:endParaRPr lang="en-US" dirty="0" smtClean="0"/>
          </a:p>
          <a:p>
            <a:pPr lvl="1"/>
            <a:r>
              <a:rPr lang="en-US" dirty="0" smtClean="0"/>
              <a:t>Data written by </a:t>
            </a:r>
            <a:r>
              <a:rPr lang="en-US" i="1" dirty="0" smtClean="0"/>
              <a:t>T</a:t>
            </a:r>
            <a:r>
              <a:rPr lang="en-US" dirty="0" smtClean="0"/>
              <a:t> is timestamped with </a:t>
            </a:r>
            <a:r>
              <a:rPr lang="en-US" i="1" dirty="0" smtClean="0"/>
              <a:t>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OSDI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5341" y="3843471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59972" y="3843471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801310" y="3843471"/>
            <a:ext cx="4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&lt;8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86601" y="4284706"/>
            <a:ext cx="446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[X]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96883" y="4960723"/>
            <a:ext cx="62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[me]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569926" y="3843471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058344" y="4250903"/>
            <a:ext cx="43551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454400" y="3843471"/>
            <a:ext cx="0" cy="159212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39938" y="4627606"/>
            <a:ext cx="445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[P]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134544" y="4292600"/>
            <a:ext cx="1190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 friends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147244" y="463550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 posts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147244" y="496570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X’s friends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751801" y="4284706"/>
            <a:ext cx="326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[]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751801" y="4970506"/>
            <a:ext cx="326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[]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9973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408"/>
    </mc:Choice>
    <mc:Fallback xmlns="">
      <p:transition xmlns:p14="http://schemas.microsoft.com/office/powerpoint/2010/main" spd="slow" advTm="4540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5|13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2.2|15.3|24.2|7.8|3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2.6|4.9|8.2|3.5|3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8|2.9|1.9|14.4|3.1|9.3|4.7|24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0.6|0.9|0.5|1.3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8|1.3|0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2|25.1|1.1|5.9|11.2|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2|16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5|25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2.7|2.4|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2"/>
</p:tagLst>
</file>

<file path=ppt/theme/theme1.xml><?xml version="1.0" encoding="utf-8"?>
<a:theme xmlns:a="http://schemas.openxmlformats.org/drawingml/2006/main" name="Google Template">
  <a:themeElements>
    <a:clrScheme name="Custom 5">
      <a:dk1>
        <a:srgbClr val="FFFF00"/>
      </a:dk1>
      <a:lt1>
        <a:sysClr val="window" lastClr="FFFFFF"/>
      </a:lt1>
      <a:dk2>
        <a:srgbClr val="1B4171"/>
      </a:dk2>
      <a:lt2>
        <a:srgbClr val="EEECE1"/>
      </a:lt2>
      <a:accent1>
        <a:srgbClr val="2F0A82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Google Template.potx</Template>
  <TotalTime>14776</TotalTime>
  <Words>936</Words>
  <Application>Microsoft Macintosh PowerPoint</Application>
  <PresentationFormat>On-screen Show (4:3)</PresentationFormat>
  <Paragraphs>372</Paragraphs>
  <Slides>27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Google Template</vt:lpstr>
      <vt:lpstr>Spanner: Google’s Globally-Distributed Database</vt:lpstr>
      <vt:lpstr>What is Spanner?</vt:lpstr>
      <vt:lpstr>Example: Social Network</vt:lpstr>
      <vt:lpstr>Overview</vt:lpstr>
      <vt:lpstr>Read Transactions</vt:lpstr>
      <vt:lpstr>Single Machine</vt:lpstr>
      <vt:lpstr>Multiple Machines</vt:lpstr>
      <vt:lpstr>Multiple Datacenters</vt:lpstr>
      <vt:lpstr>Version Management</vt:lpstr>
      <vt:lpstr>Synchronizing Snapshots</vt:lpstr>
      <vt:lpstr>Timestamps, Global Clock</vt:lpstr>
      <vt:lpstr>Timestamp Invariants</vt:lpstr>
      <vt:lpstr>TrueTime</vt:lpstr>
      <vt:lpstr>Timestamps and TrueTime</vt:lpstr>
      <vt:lpstr>Commit Wait and Replication</vt:lpstr>
      <vt:lpstr>Commit Wait and 2-Phase Commit</vt:lpstr>
      <vt:lpstr>Example</vt:lpstr>
      <vt:lpstr>What Have We Covered?</vt:lpstr>
      <vt:lpstr>What Haven’t We Covered?</vt:lpstr>
      <vt:lpstr>TrueTime Architecture</vt:lpstr>
      <vt:lpstr>TrueTime implementation</vt:lpstr>
      <vt:lpstr>What If a Clock Goes Rogue? </vt:lpstr>
      <vt:lpstr>Network-Induced Uncertainty</vt:lpstr>
      <vt:lpstr>What’s in the Literature</vt:lpstr>
      <vt:lpstr>Future Work</vt:lpstr>
      <vt:lpstr>Conclusions</vt:lpstr>
      <vt:lpstr>Thanks</vt:lpstr>
    </vt:vector>
  </TitlesOfParts>
  <Manager/>
  <Company>Google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Spanner: Google's Globally-Distributed Database</dc:title>
  <dc:subject/>
  <dc:creator>Wilson Hsieh</dc:creator>
  <cp:keywords/>
  <dc:description/>
  <cp:lastModifiedBy>Wilson Hsieh</cp:lastModifiedBy>
  <cp:revision>422</cp:revision>
  <dcterms:created xsi:type="dcterms:W3CDTF">2012-09-17T13:55:16Z</dcterms:created>
  <dcterms:modified xsi:type="dcterms:W3CDTF">2012-10-11T18:53:42Z</dcterms:modified>
  <cp:category/>
</cp:coreProperties>
</file>